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3" r:id="rId1"/>
  </p:sldMasterIdLst>
  <p:notesMasterIdLst>
    <p:notesMasterId r:id="rId16"/>
  </p:notesMasterIdLst>
  <p:handoutMasterIdLst>
    <p:handoutMasterId r:id="rId17"/>
  </p:handoutMasterIdLst>
  <p:sldIdLst>
    <p:sldId id="267" r:id="rId2"/>
    <p:sldId id="257" r:id="rId3"/>
    <p:sldId id="268" r:id="rId4"/>
    <p:sldId id="266" r:id="rId5"/>
    <p:sldId id="269" r:id="rId6"/>
    <p:sldId id="258" r:id="rId7"/>
    <p:sldId id="272" r:id="rId8"/>
    <p:sldId id="262" r:id="rId9"/>
    <p:sldId id="265" r:id="rId10"/>
    <p:sldId id="264" r:id="rId11"/>
    <p:sldId id="271" r:id="rId12"/>
    <p:sldId id="270" r:id="rId13"/>
    <p:sldId id="260" r:id="rId14"/>
    <p:sldId id="261"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48"/>
    <p:restoredTop sz="91495"/>
  </p:normalViewPr>
  <p:slideViewPr>
    <p:cSldViewPr snapToGrid="0" snapToObjects="1">
      <p:cViewPr>
        <p:scale>
          <a:sx n="95" d="100"/>
          <a:sy n="95" d="100"/>
        </p:scale>
        <p:origin x="680"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564B0-254E-449B-806A-8C83D1484FB7}" type="doc">
      <dgm:prSet loTypeId="urn:microsoft.com/office/officeart/2017/3/layout/DropPinTimeline" loCatId="process" qsTypeId="urn:microsoft.com/office/officeart/2005/8/quickstyle/simple1" qsCatId="simple" csTypeId="urn:microsoft.com/office/officeart/2005/8/colors/colorful1" csCatId="colorful" phldr="1"/>
      <dgm:spPr/>
      <dgm:t>
        <a:bodyPr/>
        <a:lstStyle/>
        <a:p>
          <a:endParaRPr lang="en-US"/>
        </a:p>
      </dgm:t>
    </dgm:pt>
    <dgm:pt modelId="{4C00FC64-F394-4FCC-9915-A3817732EBA0}">
      <dgm:prSet/>
      <dgm:spPr/>
      <dgm:t>
        <a:bodyPr/>
        <a:lstStyle/>
        <a:p>
          <a:pPr>
            <a:defRPr b="1"/>
          </a:pPr>
          <a:r>
            <a:rPr lang="en-US"/>
            <a:t>6 Abr.</a:t>
          </a:r>
        </a:p>
      </dgm:t>
    </dgm:pt>
    <dgm:pt modelId="{7F2F18B5-D8AB-4C4C-9C4C-179E161116BC}" type="parTrans" cxnId="{7A862671-4AA7-4694-9F0B-F13EAAF97E1C}">
      <dgm:prSet/>
      <dgm:spPr/>
      <dgm:t>
        <a:bodyPr/>
        <a:lstStyle/>
        <a:p>
          <a:endParaRPr lang="en-US"/>
        </a:p>
      </dgm:t>
    </dgm:pt>
    <dgm:pt modelId="{206449F6-181D-4BCB-B341-F30BE2DCBD51}" type="sibTrans" cxnId="{7A862671-4AA7-4694-9F0B-F13EAAF97E1C}">
      <dgm:prSet/>
      <dgm:spPr/>
      <dgm:t>
        <a:bodyPr/>
        <a:lstStyle/>
        <a:p>
          <a:endParaRPr lang="en-US"/>
        </a:p>
      </dgm:t>
    </dgm:pt>
    <dgm:pt modelId="{6E78843C-4B09-4C44-94CB-7AD13076FD4C}">
      <dgm:prSet/>
      <dgm:spPr/>
      <dgm:t>
        <a:bodyPr/>
        <a:lstStyle/>
        <a:p>
          <a:r>
            <a:rPr lang="en-US" dirty="0"/>
            <a:t>COMIENZO DE LA DECLARACIÓN DE LA RENTA CORRESPONDIENTE A 2021</a:t>
          </a:r>
        </a:p>
      </dgm:t>
    </dgm:pt>
    <dgm:pt modelId="{4CE8DE1D-B9B3-45EC-8071-E16BF672157E}" type="parTrans" cxnId="{20776CA1-77AF-4D0E-B26E-B2EEEF581C6E}">
      <dgm:prSet/>
      <dgm:spPr/>
      <dgm:t>
        <a:bodyPr/>
        <a:lstStyle/>
        <a:p>
          <a:endParaRPr lang="en-US"/>
        </a:p>
      </dgm:t>
    </dgm:pt>
    <dgm:pt modelId="{86D44CAB-FB02-4F2B-8B19-16548ABB8B3D}" type="sibTrans" cxnId="{20776CA1-77AF-4D0E-B26E-B2EEEF581C6E}">
      <dgm:prSet/>
      <dgm:spPr/>
      <dgm:t>
        <a:bodyPr/>
        <a:lstStyle/>
        <a:p>
          <a:endParaRPr lang="en-US"/>
        </a:p>
      </dgm:t>
    </dgm:pt>
    <dgm:pt modelId="{58764F9B-7E8C-4959-BC6C-C39E11BCE3B4}">
      <dgm:prSet/>
      <dgm:spPr/>
      <dgm:t>
        <a:bodyPr/>
        <a:lstStyle/>
        <a:p>
          <a:pPr>
            <a:defRPr b="1"/>
          </a:pPr>
          <a:r>
            <a:rPr lang="en-US"/>
            <a:t>5 Mayo – 1 Jun.</a:t>
          </a:r>
        </a:p>
      </dgm:t>
    </dgm:pt>
    <dgm:pt modelId="{667BAFB5-7801-4287-B496-16908E1ABF53}" type="parTrans" cxnId="{142864DD-3A4F-4FB6-9AED-FCB4353BACB2}">
      <dgm:prSet/>
      <dgm:spPr/>
      <dgm:t>
        <a:bodyPr/>
        <a:lstStyle/>
        <a:p>
          <a:endParaRPr lang="en-US"/>
        </a:p>
      </dgm:t>
    </dgm:pt>
    <dgm:pt modelId="{98BD7F7C-A812-4912-816D-7191BEF46621}" type="sibTrans" cxnId="{142864DD-3A4F-4FB6-9AED-FCB4353BACB2}">
      <dgm:prSet/>
      <dgm:spPr/>
      <dgm:t>
        <a:bodyPr/>
        <a:lstStyle/>
        <a:p>
          <a:endParaRPr lang="en-US"/>
        </a:p>
      </dgm:t>
    </dgm:pt>
    <dgm:pt modelId="{67977C3A-A670-4FFA-8F82-8C6D4607B3CF}">
      <dgm:prSet/>
      <dgm:spPr/>
      <dgm:t>
        <a:bodyPr/>
        <a:lstStyle/>
        <a:p>
          <a:r>
            <a:rPr lang="en-US" dirty="0"/>
            <a:t>El 6 de </a:t>
          </a:r>
          <a:r>
            <a:rPr lang="en-US" dirty="0" err="1"/>
            <a:t>abril</a:t>
          </a:r>
          <a:r>
            <a:rPr lang="en-US" dirty="0"/>
            <a:t>, se </a:t>
          </a:r>
          <a:r>
            <a:rPr lang="en-US" dirty="0" err="1"/>
            <a:t>podrá</a:t>
          </a:r>
          <a:r>
            <a:rPr lang="en-US" dirty="0"/>
            <a:t> </a:t>
          </a:r>
          <a:r>
            <a:rPr lang="en-US" dirty="0" err="1"/>
            <a:t>presentar</a:t>
          </a:r>
          <a:r>
            <a:rPr lang="en-US" dirty="0"/>
            <a:t> </a:t>
          </a:r>
          <a:r>
            <a:rPr lang="en-US" dirty="0" err="1"/>
            <a:t>vía</a:t>
          </a:r>
          <a:r>
            <a:rPr lang="en-US" dirty="0"/>
            <a:t> online a </a:t>
          </a:r>
          <a:r>
            <a:rPr lang="en-US" dirty="0" err="1"/>
            <a:t>través</a:t>
          </a:r>
          <a:r>
            <a:rPr lang="en-US" dirty="0"/>
            <a:t> de la web de la </a:t>
          </a:r>
          <a:r>
            <a:rPr lang="en-US" dirty="0" err="1"/>
            <a:t>Agencia</a:t>
          </a:r>
          <a:r>
            <a:rPr lang="en-US" dirty="0"/>
            <a:t> </a:t>
          </a:r>
          <a:r>
            <a:rPr lang="en-US" dirty="0" err="1"/>
            <a:t>Tributaria</a:t>
          </a:r>
          <a:r>
            <a:rPr lang="en-US" dirty="0"/>
            <a:t>; por </a:t>
          </a:r>
          <a:r>
            <a:rPr lang="en-US" dirty="0" err="1"/>
            <a:t>vía</a:t>
          </a:r>
          <a:r>
            <a:rPr lang="en-US" dirty="0"/>
            <a:t> </a:t>
          </a:r>
          <a:r>
            <a:rPr lang="en-US" dirty="0" err="1"/>
            <a:t>telefónica</a:t>
          </a:r>
          <a:r>
            <a:rPr lang="en-US" dirty="0"/>
            <a:t> </a:t>
          </a:r>
          <a:r>
            <a:rPr lang="en-US" dirty="0" err="1"/>
            <a:t>desde</a:t>
          </a:r>
          <a:r>
            <a:rPr lang="en-US" dirty="0"/>
            <a:t> el 5 de mayo y los que </a:t>
          </a:r>
          <a:r>
            <a:rPr lang="en-US" dirty="0" err="1"/>
            <a:t>quieran</a:t>
          </a:r>
          <a:r>
            <a:rPr lang="en-US" dirty="0"/>
            <a:t> </a:t>
          </a:r>
          <a:r>
            <a:rPr lang="en-US" dirty="0" err="1"/>
            <a:t>hacerlo</a:t>
          </a:r>
          <a:r>
            <a:rPr lang="en-US" dirty="0"/>
            <a:t> de </a:t>
          </a:r>
          <a:r>
            <a:rPr lang="en-US" dirty="0" err="1"/>
            <a:t>manera</a:t>
          </a:r>
          <a:r>
            <a:rPr lang="en-US" dirty="0"/>
            <a:t> </a:t>
          </a:r>
          <a:r>
            <a:rPr lang="en-US" dirty="0" err="1"/>
            <a:t>presencial</a:t>
          </a:r>
          <a:r>
            <a:rPr lang="en-US" dirty="0"/>
            <a:t> </a:t>
          </a:r>
          <a:r>
            <a:rPr lang="en-US" dirty="0" err="1"/>
            <a:t>tendrán</a:t>
          </a:r>
          <a:r>
            <a:rPr lang="en-US" dirty="0"/>
            <a:t> que </a:t>
          </a:r>
          <a:r>
            <a:rPr lang="en-US" dirty="0" err="1"/>
            <a:t>esperar</a:t>
          </a:r>
          <a:r>
            <a:rPr lang="en-US" dirty="0"/>
            <a:t> al 1 de </a:t>
          </a:r>
          <a:r>
            <a:rPr lang="en-US" dirty="0" err="1"/>
            <a:t>junio</a:t>
          </a:r>
          <a:r>
            <a:rPr lang="en-US" dirty="0"/>
            <a:t>.</a:t>
          </a:r>
        </a:p>
      </dgm:t>
    </dgm:pt>
    <dgm:pt modelId="{ABCA37ED-833F-4B1C-89CF-3FE0B17D50C7}" type="parTrans" cxnId="{0A16C36C-F10A-4395-9833-EFAAD8626539}">
      <dgm:prSet/>
      <dgm:spPr/>
      <dgm:t>
        <a:bodyPr/>
        <a:lstStyle/>
        <a:p>
          <a:endParaRPr lang="en-US"/>
        </a:p>
      </dgm:t>
    </dgm:pt>
    <dgm:pt modelId="{F66232EA-1CA8-4F37-BB5A-60FC763B900F}" type="sibTrans" cxnId="{0A16C36C-F10A-4395-9833-EFAAD8626539}">
      <dgm:prSet/>
      <dgm:spPr/>
      <dgm:t>
        <a:bodyPr/>
        <a:lstStyle/>
        <a:p>
          <a:endParaRPr lang="en-US"/>
        </a:p>
      </dgm:t>
    </dgm:pt>
    <dgm:pt modelId="{ACD06358-2549-4E6E-A0BB-252177780BD8}">
      <dgm:prSet/>
      <dgm:spPr/>
      <dgm:t>
        <a:bodyPr/>
        <a:lstStyle/>
        <a:p>
          <a:pPr>
            <a:defRPr b="1"/>
          </a:pPr>
          <a:r>
            <a:rPr lang="en-US"/>
            <a:t>30 Jun.</a:t>
          </a:r>
        </a:p>
      </dgm:t>
    </dgm:pt>
    <dgm:pt modelId="{A36099B8-3DD5-4481-8B28-706FB3F679BF}" type="parTrans" cxnId="{D6F5E61D-C240-44AE-AC44-DB8E02AD1137}">
      <dgm:prSet/>
      <dgm:spPr/>
      <dgm:t>
        <a:bodyPr/>
        <a:lstStyle/>
        <a:p>
          <a:endParaRPr lang="en-US"/>
        </a:p>
      </dgm:t>
    </dgm:pt>
    <dgm:pt modelId="{48896CEF-EFA8-478B-91EB-3583E6DADFE3}" type="sibTrans" cxnId="{D6F5E61D-C240-44AE-AC44-DB8E02AD1137}">
      <dgm:prSet/>
      <dgm:spPr/>
      <dgm:t>
        <a:bodyPr/>
        <a:lstStyle/>
        <a:p>
          <a:endParaRPr lang="en-US"/>
        </a:p>
      </dgm:t>
    </dgm:pt>
    <dgm:pt modelId="{DAFCDA28-23E0-461D-9DB1-914B79590B2F}">
      <dgm:prSet/>
      <dgm:spPr/>
      <dgm:t>
        <a:bodyPr/>
        <a:lstStyle/>
        <a:p>
          <a:r>
            <a:rPr lang="en-US" dirty="0"/>
            <a:t>ÚLTIMO DÍA PARA TODOS EXCEPTO PARA LOS CONTRIBUYENTES CON RESULTADO A INGRESAR QUE QUIERAN DOMICILIAR EL PAGO, QUE TENDRÁN HASTA EL 27 DE JUNIO.</a:t>
          </a:r>
        </a:p>
      </dgm:t>
    </dgm:pt>
    <dgm:pt modelId="{35B40F1F-AFE7-48FC-86B4-ECDDC7B0D6FB}" type="parTrans" cxnId="{BD114D7B-17AB-461E-87EE-35FE30FE1DEB}">
      <dgm:prSet/>
      <dgm:spPr/>
      <dgm:t>
        <a:bodyPr/>
        <a:lstStyle/>
        <a:p>
          <a:endParaRPr lang="en-US"/>
        </a:p>
      </dgm:t>
    </dgm:pt>
    <dgm:pt modelId="{D5BA605B-C0C4-45C8-A519-AF051833B443}" type="sibTrans" cxnId="{BD114D7B-17AB-461E-87EE-35FE30FE1DEB}">
      <dgm:prSet/>
      <dgm:spPr/>
      <dgm:t>
        <a:bodyPr/>
        <a:lstStyle/>
        <a:p>
          <a:endParaRPr lang="en-US"/>
        </a:p>
      </dgm:t>
    </dgm:pt>
    <dgm:pt modelId="{87550E35-9596-8341-8E5B-4FDA9A69D312}" type="pres">
      <dgm:prSet presAssocID="{3FF564B0-254E-449B-806A-8C83D1484FB7}" presName="root" presStyleCnt="0">
        <dgm:presLayoutVars>
          <dgm:chMax/>
          <dgm:chPref/>
          <dgm:animLvl val="lvl"/>
        </dgm:presLayoutVars>
      </dgm:prSet>
      <dgm:spPr/>
    </dgm:pt>
    <dgm:pt modelId="{B7948A25-81BA-164E-953F-7686930D8943}" type="pres">
      <dgm:prSet presAssocID="{3FF564B0-254E-449B-806A-8C83D1484FB7}" presName="divider" presStyleLbl="fgAcc1" presStyleIdx="0" presStyleCnt="4"/>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8825D352-8826-1442-98CF-F56C138B5848}" type="pres">
      <dgm:prSet presAssocID="{3FF564B0-254E-449B-806A-8C83D1484FB7}" presName="nodes" presStyleCnt="0">
        <dgm:presLayoutVars>
          <dgm:chMax/>
          <dgm:chPref/>
          <dgm:animLvl val="lvl"/>
        </dgm:presLayoutVars>
      </dgm:prSet>
      <dgm:spPr/>
    </dgm:pt>
    <dgm:pt modelId="{F1627ED7-4CB9-DC4B-9030-929D0EB95F87}" type="pres">
      <dgm:prSet presAssocID="{4C00FC64-F394-4FCC-9915-A3817732EBA0}" presName="composite" presStyleCnt="0"/>
      <dgm:spPr/>
    </dgm:pt>
    <dgm:pt modelId="{F583ADFE-EE5E-FA46-BE78-0B78369C5EF9}" type="pres">
      <dgm:prSet presAssocID="{4C00FC64-F394-4FCC-9915-A3817732EBA0}" presName="ConnectorPoint" presStyleLbl="lnNode1" presStyleIdx="0" presStyleCnt="3"/>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778D6CB-7CAF-2846-B63C-45443C44A570}" type="pres">
      <dgm:prSet presAssocID="{4C00FC64-F394-4FCC-9915-A3817732EBA0}" presName="DropPinPlaceHolder" presStyleCnt="0"/>
      <dgm:spPr/>
    </dgm:pt>
    <dgm:pt modelId="{A41E3E38-5DD1-E640-900D-6266E4B5DC18}" type="pres">
      <dgm:prSet presAssocID="{4C00FC64-F394-4FCC-9915-A3817732EBA0}" presName="DropPin" presStyleLbl="alignNode1" presStyleIdx="0" presStyleCnt="3"/>
      <dgm:spPr/>
    </dgm:pt>
    <dgm:pt modelId="{E225FEE8-EB46-B248-A654-FBA1F9241A1D}" type="pres">
      <dgm:prSet presAssocID="{4C00FC64-F394-4FCC-9915-A3817732EBA0}" presName="Ellipse" presStyleLbl="fgAcc1" presStyleIdx="1" presStyleCnt="4"/>
      <dgm:spPr>
        <a:solidFill>
          <a:schemeClr val="lt1">
            <a:alpha val="90000"/>
            <a:hueOff val="0"/>
            <a:satOff val="0"/>
            <a:lumOff val="0"/>
            <a:alphaOff val="0"/>
          </a:schemeClr>
        </a:solidFill>
        <a:ln w="12700" cap="flat" cmpd="sng" algn="ctr">
          <a:noFill/>
          <a:prstDash val="solid"/>
          <a:miter lim="800000"/>
        </a:ln>
        <a:effectLst/>
      </dgm:spPr>
    </dgm:pt>
    <dgm:pt modelId="{94AF79F6-F537-724E-8CFF-5E0562E5E598}" type="pres">
      <dgm:prSet presAssocID="{4C00FC64-F394-4FCC-9915-A3817732EBA0}" presName="L2TextContainer" presStyleLbl="revTx" presStyleIdx="0" presStyleCnt="6">
        <dgm:presLayoutVars>
          <dgm:bulletEnabled val="1"/>
        </dgm:presLayoutVars>
      </dgm:prSet>
      <dgm:spPr/>
    </dgm:pt>
    <dgm:pt modelId="{6BBDB310-3AB5-8841-8299-4AA776C7DBD4}" type="pres">
      <dgm:prSet presAssocID="{4C00FC64-F394-4FCC-9915-A3817732EBA0}" presName="L1TextContainer" presStyleLbl="revTx" presStyleIdx="1" presStyleCnt="6">
        <dgm:presLayoutVars>
          <dgm:chMax val="1"/>
          <dgm:chPref val="1"/>
          <dgm:bulletEnabled val="1"/>
        </dgm:presLayoutVars>
      </dgm:prSet>
      <dgm:spPr/>
    </dgm:pt>
    <dgm:pt modelId="{FFD751C7-8493-4F40-8CB5-F31BF0F9BCB5}" type="pres">
      <dgm:prSet presAssocID="{4C00FC64-F394-4FCC-9915-A3817732EBA0}" presName="ConnectLine" presStyleLbl="sibTrans1D1" presStyleIdx="0" presStyleCnt="3"/>
      <dgm:spPr>
        <a:noFill/>
        <a:ln w="12700" cap="flat" cmpd="sng" algn="ctr">
          <a:solidFill>
            <a:schemeClr val="accent2">
              <a:hueOff val="0"/>
              <a:satOff val="0"/>
              <a:lumOff val="0"/>
              <a:alphaOff val="0"/>
            </a:schemeClr>
          </a:solidFill>
          <a:prstDash val="dash"/>
          <a:miter lim="800000"/>
        </a:ln>
        <a:effectLst/>
      </dgm:spPr>
    </dgm:pt>
    <dgm:pt modelId="{7F312173-5EEB-EB48-AC75-022537F54618}" type="pres">
      <dgm:prSet presAssocID="{4C00FC64-F394-4FCC-9915-A3817732EBA0}" presName="EmptyPlaceHolder" presStyleCnt="0"/>
      <dgm:spPr/>
    </dgm:pt>
    <dgm:pt modelId="{4393A56D-E678-5440-AA18-CBB08F1F4CD8}" type="pres">
      <dgm:prSet presAssocID="{206449F6-181D-4BCB-B341-F30BE2DCBD51}" presName="spaceBetweenRectangles" presStyleCnt="0"/>
      <dgm:spPr/>
    </dgm:pt>
    <dgm:pt modelId="{A81A2049-85A3-2248-A712-037EAF423E90}" type="pres">
      <dgm:prSet presAssocID="{58764F9B-7E8C-4959-BC6C-C39E11BCE3B4}" presName="composite" presStyleCnt="0"/>
      <dgm:spPr/>
    </dgm:pt>
    <dgm:pt modelId="{9C29501C-D4C3-454D-A382-BF2EAD1BF5C1}" type="pres">
      <dgm:prSet presAssocID="{58764F9B-7E8C-4959-BC6C-C39E11BCE3B4}" presName="ConnectorPoint" presStyleLbl="lnNode1" presStyleIdx="1" presStyleCnt="3"/>
      <dgm:spPr>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8A21C45-FACA-DC4C-8F71-4B945D04F67D}" type="pres">
      <dgm:prSet presAssocID="{58764F9B-7E8C-4959-BC6C-C39E11BCE3B4}" presName="DropPinPlaceHolder" presStyleCnt="0"/>
      <dgm:spPr/>
    </dgm:pt>
    <dgm:pt modelId="{8B149B42-4D8E-294D-8684-4C4E044BE244}" type="pres">
      <dgm:prSet presAssocID="{58764F9B-7E8C-4959-BC6C-C39E11BCE3B4}" presName="DropPin" presStyleLbl="alignNode1" presStyleIdx="1" presStyleCnt="3"/>
      <dgm:spPr/>
    </dgm:pt>
    <dgm:pt modelId="{C287171B-11DC-334B-A528-561A3E4CFF94}" type="pres">
      <dgm:prSet presAssocID="{58764F9B-7E8C-4959-BC6C-C39E11BCE3B4}" presName="Ellipse" presStyleLbl="fgAcc1" presStyleIdx="2" presStyleCnt="4"/>
      <dgm:spPr>
        <a:solidFill>
          <a:schemeClr val="lt1">
            <a:alpha val="90000"/>
            <a:hueOff val="0"/>
            <a:satOff val="0"/>
            <a:lumOff val="0"/>
            <a:alphaOff val="0"/>
          </a:schemeClr>
        </a:solidFill>
        <a:ln w="12700" cap="flat" cmpd="sng" algn="ctr">
          <a:noFill/>
          <a:prstDash val="solid"/>
          <a:miter lim="800000"/>
        </a:ln>
        <a:effectLst/>
      </dgm:spPr>
    </dgm:pt>
    <dgm:pt modelId="{91A77038-8210-4445-83CE-85F581B6A525}" type="pres">
      <dgm:prSet presAssocID="{58764F9B-7E8C-4959-BC6C-C39E11BCE3B4}" presName="L2TextContainer" presStyleLbl="revTx" presStyleIdx="2" presStyleCnt="6">
        <dgm:presLayoutVars>
          <dgm:bulletEnabled val="1"/>
        </dgm:presLayoutVars>
      </dgm:prSet>
      <dgm:spPr/>
    </dgm:pt>
    <dgm:pt modelId="{DB8F2768-D433-1D4A-A118-9FDBCA8FA723}" type="pres">
      <dgm:prSet presAssocID="{58764F9B-7E8C-4959-BC6C-C39E11BCE3B4}" presName="L1TextContainer" presStyleLbl="revTx" presStyleIdx="3" presStyleCnt="6">
        <dgm:presLayoutVars>
          <dgm:chMax val="1"/>
          <dgm:chPref val="1"/>
          <dgm:bulletEnabled val="1"/>
        </dgm:presLayoutVars>
      </dgm:prSet>
      <dgm:spPr/>
    </dgm:pt>
    <dgm:pt modelId="{50D359C9-0260-DD46-A96C-B3B88229B9AC}" type="pres">
      <dgm:prSet presAssocID="{58764F9B-7E8C-4959-BC6C-C39E11BCE3B4}" presName="ConnectLine" presStyleLbl="sibTrans1D1" presStyleIdx="1" presStyleCnt="3"/>
      <dgm:spPr>
        <a:noFill/>
        <a:ln w="12700" cap="flat" cmpd="sng" algn="ctr">
          <a:solidFill>
            <a:schemeClr val="accent3">
              <a:hueOff val="0"/>
              <a:satOff val="0"/>
              <a:lumOff val="0"/>
              <a:alphaOff val="0"/>
            </a:schemeClr>
          </a:solidFill>
          <a:prstDash val="dash"/>
          <a:miter lim="800000"/>
        </a:ln>
        <a:effectLst/>
      </dgm:spPr>
    </dgm:pt>
    <dgm:pt modelId="{291FD49F-F555-3147-BDF0-C5538EF1593B}" type="pres">
      <dgm:prSet presAssocID="{58764F9B-7E8C-4959-BC6C-C39E11BCE3B4}" presName="EmptyPlaceHolder" presStyleCnt="0"/>
      <dgm:spPr/>
    </dgm:pt>
    <dgm:pt modelId="{86E0416F-A06A-8D4C-AA27-C888642B44A7}" type="pres">
      <dgm:prSet presAssocID="{98BD7F7C-A812-4912-816D-7191BEF46621}" presName="spaceBetweenRectangles" presStyleCnt="0"/>
      <dgm:spPr/>
    </dgm:pt>
    <dgm:pt modelId="{E6876CC0-DA99-6546-A231-800E88E2F177}" type="pres">
      <dgm:prSet presAssocID="{ACD06358-2549-4E6E-A0BB-252177780BD8}" presName="composite" presStyleCnt="0"/>
      <dgm:spPr/>
    </dgm:pt>
    <dgm:pt modelId="{63D4F7AF-0A82-D24C-90E0-4647B8BCC494}" type="pres">
      <dgm:prSet presAssocID="{ACD06358-2549-4E6E-A0BB-252177780BD8}" presName="ConnectorPoint" presStyleLbl="lnNode1" presStyleIdx="2" presStyleCnt="3"/>
      <dgm:spPr>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9139688-B535-3243-916C-D4BEFB0D9D63}" type="pres">
      <dgm:prSet presAssocID="{ACD06358-2549-4E6E-A0BB-252177780BD8}" presName="DropPinPlaceHolder" presStyleCnt="0"/>
      <dgm:spPr/>
    </dgm:pt>
    <dgm:pt modelId="{23BC6F33-1DC4-3845-8290-507F9DEF4E15}" type="pres">
      <dgm:prSet presAssocID="{ACD06358-2549-4E6E-A0BB-252177780BD8}" presName="DropPin" presStyleLbl="alignNode1" presStyleIdx="2" presStyleCnt="3"/>
      <dgm:spPr/>
    </dgm:pt>
    <dgm:pt modelId="{E191569D-C802-6540-925F-EC5768F8295F}" type="pres">
      <dgm:prSet presAssocID="{ACD06358-2549-4E6E-A0BB-252177780BD8}" presName="Ellipse" presStyleLbl="fgAcc1" presStyleIdx="3" presStyleCnt="4"/>
      <dgm:spPr>
        <a:solidFill>
          <a:schemeClr val="lt1">
            <a:alpha val="90000"/>
            <a:hueOff val="0"/>
            <a:satOff val="0"/>
            <a:lumOff val="0"/>
            <a:alphaOff val="0"/>
          </a:schemeClr>
        </a:solidFill>
        <a:ln w="12700" cap="flat" cmpd="sng" algn="ctr">
          <a:noFill/>
          <a:prstDash val="solid"/>
          <a:miter lim="800000"/>
        </a:ln>
        <a:effectLst/>
      </dgm:spPr>
    </dgm:pt>
    <dgm:pt modelId="{154437E0-0E4D-A941-B59C-A13BD65BB26E}" type="pres">
      <dgm:prSet presAssocID="{ACD06358-2549-4E6E-A0BB-252177780BD8}" presName="L2TextContainer" presStyleLbl="revTx" presStyleIdx="4" presStyleCnt="6">
        <dgm:presLayoutVars>
          <dgm:bulletEnabled val="1"/>
        </dgm:presLayoutVars>
      </dgm:prSet>
      <dgm:spPr/>
    </dgm:pt>
    <dgm:pt modelId="{67AE9DF0-2A93-7048-AEB7-C9AEF5304621}" type="pres">
      <dgm:prSet presAssocID="{ACD06358-2549-4E6E-A0BB-252177780BD8}" presName="L1TextContainer" presStyleLbl="revTx" presStyleIdx="5" presStyleCnt="6">
        <dgm:presLayoutVars>
          <dgm:chMax val="1"/>
          <dgm:chPref val="1"/>
          <dgm:bulletEnabled val="1"/>
        </dgm:presLayoutVars>
      </dgm:prSet>
      <dgm:spPr/>
    </dgm:pt>
    <dgm:pt modelId="{86C3B9F7-AEF0-1E42-B24A-5DE5C71FE91D}" type="pres">
      <dgm:prSet presAssocID="{ACD06358-2549-4E6E-A0BB-252177780BD8}" presName="ConnectLine" presStyleLbl="sibTrans1D1" presStyleIdx="2" presStyleCnt="3"/>
      <dgm:spPr>
        <a:noFill/>
        <a:ln w="12700" cap="flat" cmpd="sng" algn="ctr">
          <a:solidFill>
            <a:schemeClr val="accent4">
              <a:hueOff val="0"/>
              <a:satOff val="0"/>
              <a:lumOff val="0"/>
              <a:alphaOff val="0"/>
            </a:schemeClr>
          </a:solidFill>
          <a:prstDash val="dash"/>
          <a:miter lim="800000"/>
        </a:ln>
        <a:effectLst/>
      </dgm:spPr>
    </dgm:pt>
    <dgm:pt modelId="{390184D1-819B-B341-8E63-FD3F40693875}" type="pres">
      <dgm:prSet presAssocID="{ACD06358-2549-4E6E-A0BB-252177780BD8}" presName="EmptyPlaceHolder" presStyleCnt="0"/>
      <dgm:spPr/>
    </dgm:pt>
  </dgm:ptLst>
  <dgm:cxnLst>
    <dgm:cxn modelId="{AD14B313-F749-914D-9095-1D77E7B15C55}" type="presOf" srcId="{67977C3A-A670-4FFA-8F82-8C6D4607B3CF}" destId="{91A77038-8210-4445-83CE-85F581B6A525}" srcOrd="0" destOrd="0" presId="urn:microsoft.com/office/officeart/2017/3/layout/DropPinTimeline"/>
    <dgm:cxn modelId="{D6F5E61D-C240-44AE-AC44-DB8E02AD1137}" srcId="{3FF564B0-254E-449B-806A-8C83D1484FB7}" destId="{ACD06358-2549-4E6E-A0BB-252177780BD8}" srcOrd="2" destOrd="0" parTransId="{A36099B8-3DD5-4481-8B28-706FB3F679BF}" sibTransId="{48896CEF-EFA8-478B-91EB-3583E6DADFE3}"/>
    <dgm:cxn modelId="{C792C04A-66F4-AB41-BD82-E66C18DC3913}" type="presOf" srcId="{3FF564B0-254E-449B-806A-8C83D1484FB7}" destId="{87550E35-9596-8341-8E5B-4FDA9A69D312}" srcOrd="0" destOrd="0" presId="urn:microsoft.com/office/officeart/2017/3/layout/DropPinTimeline"/>
    <dgm:cxn modelId="{7F7D575F-792B-EC42-A42D-AE439B470C46}" type="presOf" srcId="{DAFCDA28-23E0-461D-9DB1-914B79590B2F}" destId="{154437E0-0E4D-A941-B59C-A13BD65BB26E}" srcOrd="0" destOrd="0" presId="urn:microsoft.com/office/officeart/2017/3/layout/DropPinTimeline"/>
    <dgm:cxn modelId="{0A16C36C-F10A-4395-9833-EFAAD8626539}" srcId="{58764F9B-7E8C-4959-BC6C-C39E11BCE3B4}" destId="{67977C3A-A670-4FFA-8F82-8C6D4607B3CF}" srcOrd="0" destOrd="0" parTransId="{ABCA37ED-833F-4B1C-89CF-3FE0B17D50C7}" sibTransId="{F66232EA-1CA8-4F37-BB5A-60FC763B900F}"/>
    <dgm:cxn modelId="{B261C96C-CD6D-7D4F-87BB-BBEE48677204}" type="presOf" srcId="{58764F9B-7E8C-4959-BC6C-C39E11BCE3B4}" destId="{DB8F2768-D433-1D4A-A118-9FDBCA8FA723}" srcOrd="0" destOrd="0" presId="urn:microsoft.com/office/officeart/2017/3/layout/DropPinTimeline"/>
    <dgm:cxn modelId="{7A862671-4AA7-4694-9F0B-F13EAAF97E1C}" srcId="{3FF564B0-254E-449B-806A-8C83D1484FB7}" destId="{4C00FC64-F394-4FCC-9915-A3817732EBA0}" srcOrd="0" destOrd="0" parTransId="{7F2F18B5-D8AB-4C4C-9C4C-179E161116BC}" sibTransId="{206449F6-181D-4BCB-B341-F30BE2DCBD51}"/>
    <dgm:cxn modelId="{BD114D7B-17AB-461E-87EE-35FE30FE1DEB}" srcId="{ACD06358-2549-4E6E-A0BB-252177780BD8}" destId="{DAFCDA28-23E0-461D-9DB1-914B79590B2F}" srcOrd="0" destOrd="0" parTransId="{35B40F1F-AFE7-48FC-86B4-ECDDC7B0D6FB}" sibTransId="{D5BA605B-C0C4-45C8-A519-AF051833B443}"/>
    <dgm:cxn modelId="{15FFD07E-D82D-0146-8AFB-5416F5CDBE6E}" type="presOf" srcId="{4C00FC64-F394-4FCC-9915-A3817732EBA0}" destId="{6BBDB310-3AB5-8841-8299-4AA776C7DBD4}" srcOrd="0" destOrd="0" presId="urn:microsoft.com/office/officeart/2017/3/layout/DropPinTimeline"/>
    <dgm:cxn modelId="{20776CA1-77AF-4D0E-B26E-B2EEEF581C6E}" srcId="{4C00FC64-F394-4FCC-9915-A3817732EBA0}" destId="{6E78843C-4B09-4C44-94CB-7AD13076FD4C}" srcOrd="0" destOrd="0" parTransId="{4CE8DE1D-B9B3-45EC-8071-E16BF672157E}" sibTransId="{86D44CAB-FB02-4F2B-8B19-16548ABB8B3D}"/>
    <dgm:cxn modelId="{3CA39FB5-E443-EB45-9130-EFE7A2FC2B59}" type="presOf" srcId="{6E78843C-4B09-4C44-94CB-7AD13076FD4C}" destId="{94AF79F6-F537-724E-8CFF-5E0562E5E598}" srcOrd="0" destOrd="0" presId="urn:microsoft.com/office/officeart/2017/3/layout/DropPinTimeline"/>
    <dgm:cxn modelId="{142864DD-3A4F-4FB6-9AED-FCB4353BACB2}" srcId="{3FF564B0-254E-449B-806A-8C83D1484FB7}" destId="{58764F9B-7E8C-4959-BC6C-C39E11BCE3B4}" srcOrd="1" destOrd="0" parTransId="{667BAFB5-7801-4287-B496-16908E1ABF53}" sibTransId="{98BD7F7C-A812-4912-816D-7191BEF46621}"/>
    <dgm:cxn modelId="{151145EC-6E85-E742-BE57-844BE8BC617B}" type="presOf" srcId="{ACD06358-2549-4E6E-A0BB-252177780BD8}" destId="{67AE9DF0-2A93-7048-AEB7-C9AEF5304621}" srcOrd="0" destOrd="0" presId="urn:microsoft.com/office/officeart/2017/3/layout/DropPinTimeline"/>
    <dgm:cxn modelId="{7672D796-EA84-A941-AA48-6162CE0A8820}" type="presParOf" srcId="{87550E35-9596-8341-8E5B-4FDA9A69D312}" destId="{B7948A25-81BA-164E-953F-7686930D8943}" srcOrd="0" destOrd="0" presId="urn:microsoft.com/office/officeart/2017/3/layout/DropPinTimeline"/>
    <dgm:cxn modelId="{1FFB3385-9754-6943-B1EF-96B486AB8844}" type="presParOf" srcId="{87550E35-9596-8341-8E5B-4FDA9A69D312}" destId="{8825D352-8826-1442-98CF-F56C138B5848}" srcOrd="1" destOrd="0" presId="urn:microsoft.com/office/officeart/2017/3/layout/DropPinTimeline"/>
    <dgm:cxn modelId="{2A9C95A3-CCDD-4648-B02F-2D61902FDF3E}" type="presParOf" srcId="{8825D352-8826-1442-98CF-F56C138B5848}" destId="{F1627ED7-4CB9-DC4B-9030-929D0EB95F87}" srcOrd="0" destOrd="0" presId="urn:microsoft.com/office/officeart/2017/3/layout/DropPinTimeline"/>
    <dgm:cxn modelId="{7A2B01BD-F0FA-8146-BCAA-AF8EB8894571}" type="presParOf" srcId="{F1627ED7-4CB9-DC4B-9030-929D0EB95F87}" destId="{F583ADFE-EE5E-FA46-BE78-0B78369C5EF9}" srcOrd="0" destOrd="0" presId="urn:microsoft.com/office/officeart/2017/3/layout/DropPinTimeline"/>
    <dgm:cxn modelId="{7E517F65-F77C-6C46-8BA8-1D17CBDDB9A8}" type="presParOf" srcId="{F1627ED7-4CB9-DC4B-9030-929D0EB95F87}" destId="{C778D6CB-7CAF-2846-B63C-45443C44A570}" srcOrd="1" destOrd="0" presId="urn:microsoft.com/office/officeart/2017/3/layout/DropPinTimeline"/>
    <dgm:cxn modelId="{E3302361-27B4-5546-9854-42E98BA9A948}" type="presParOf" srcId="{C778D6CB-7CAF-2846-B63C-45443C44A570}" destId="{A41E3E38-5DD1-E640-900D-6266E4B5DC18}" srcOrd="0" destOrd="0" presId="urn:microsoft.com/office/officeart/2017/3/layout/DropPinTimeline"/>
    <dgm:cxn modelId="{DD5B7FE4-66C5-8C49-8ABE-62EFA63AA7E2}" type="presParOf" srcId="{C778D6CB-7CAF-2846-B63C-45443C44A570}" destId="{E225FEE8-EB46-B248-A654-FBA1F9241A1D}" srcOrd="1" destOrd="0" presId="urn:microsoft.com/office/officeart/2017/3/layout/DropPinTimeline"/>
    <dgm:cxn modelId="{71CB464F-97B5-AC4F-9190-646CE60F4D77}" type="presParOf" srcId="{F1627ED7-4CB9-DC4B-9030-929D0EB95F87}" destId="{94AF79F6-F537-724E-8CFF-5E0562E5E598}" srcOrd="2" destOrd="0" presId="urn:microsoft.com/office/officeart/2017/3/layout/DropPinTimeline"/>
    <dgm:cxn modelId="{7126F10E-CD0E-164B-8D18-46FFAC495D91}" type="presParOf" srcId="{F1627ED7-4CB9-DC4B-9030-929D0EB95F87}" destId="{6BBDB310-3AB5-8841-8299-4AA776C7DBD4}" srcOrd="3" destOrd="0" presId="urn:microsoft.com/office/officeart/2017/3/layout/DropPinTimeline"/>
    <dgm:cxn modelId="{3BE6DF75-A3D7-6148-8C46-CC499E2A6AF2}" type="presParOf" srcId="{F1627ED7-4CB9-DC4B-9030-929D0EB95F87}" destId="{FFD751C7-8493-4F40-8CB5-F31BF0F9BCB5}" srcOrd="4" destOrd="0" presId="urn:microsoft.com/office/officeart/2017/3/layout/DropPinTimeline"/>
    <dgm:cxn modelId="{0A6E8F1C-2160-634A-9466-2369DE7CEDD1}" type="presParOf" srcId="{F1627ED7-4CB9-DC4B-9030-929D0EB95F87}" destId="{7F312173-5EEB-EB48-AC75-022537F54618}" srcOrd="5" destOrd="0" presId="urn:microsoft.com/office/officeart/2017/3/layout/DropPinTimeline"/>
    <dgm:cxn modelId="{32ECC8F0-4C53-3D41-A4D5-196BC4CC6D1D}" type="presParOf" srcId="{8825D352-8826-1442-98CF-F56C138B5848}" destId="{4393A56D-E678-5440-AA18-CBB08F1F4CD8}" srcOrd="1" destOrd="0" presId="urn:microsoft.com/office/officeart/2017/3/layout/DropPinTimeline"/>
    <dgm:cxn modelId="{62D97877-B71A-C140-A797-DCA05576194F}" type="presParOf" srcId="{8825D352-8826-1442-98CF-F56C138B5848}" destId="{A81A2049-85A3-2248-A712-037EAF423E90}" srcOrd="2" destOrd="0" presId="urn:microsoft.com/office/officeart/2017/3/layout/DropPinTimeline"/>
    <dgm:cxn modelId="{E9ED1C52-B506-6749-8164-D9BED372E144}" type="presParOf" srcId="{A81A2049-85A3-2248-A712-037EAF423E90}" destId="{9C29501C-D4C3-454D-A382-BF2EAD1BF5C1}" srcOrd="0" destOrd="0" presId="urn:microsoft.com/office/officeart/2017/3/layout/DropPinTimeline"/>
    <dgm:cxn modelId="{50C7BE72-766B-2346-A786-9CA5571C8DA9}" type="presParOf" srcId="{A81A2049-85A3-2248-A712-037EAF423E90}" destId="{C8A21C45-FACA-DC4C-8F71-4B945D04F67D}" srcOrd="1" destOrd="0" presId="urn:microsoft.com/office/officeart/2017/3/layout/DropPinTimeline"/>
    <dgm:cxn modelId="{FDE255A2-224A-824D-8737-6856BA995CCC}" type="presParOf" srcId="{C8A21C45-FACA-DC4C-8F71-4B945D04F67D}" destId="{8B149B42-4D8E-294D-8684-4C4E044BE244}" srcOrd="0" destOrd="0" presId="urn:microsoft.com/office/officeart/2017/3/layout/DropPinTimeline"/>
    <dgm:cxn modelId="{A6604165-3A6E-D044-9818-1E63E8E9AA87}" type="presParOf" srcId="{C8A21C45-FACA-DC4C-8F71-4B945D04F67D}" destId="{C287171B-11DC-334B-A528-561A3E4CFF94}" srcOrd="1" destOrd="0" presId="urn:microsoft.com/office/officeart/2017/3/layout/DropPinTimeline"/>
    <dgm:cxn modelId="{2CF60CB1-A018-6A42-AF15-38BF948C5997}" type="presParOf" srcId="{A81A2049-85A3-2248-A712-037EAF423E90}" destId="{91A77038-8210-4445-83CE-85F581B6A525}" srcOrd="2" destOrd="0" presId="urn:microsoft.com/office/officeart/2017/3/layout/DropPinTimeline"/>
    <dgm:cxn modelId="{C0B9E19A-8D22-6140-B19B-A780325C2CE1}" type="presParOf" srcId="{A81A2049-85A3-2248-A712-037EAF423E90}" destId="{DB8F2768-D433-1D4A-A118-9FDBCA8FA723}" srcOrd="3" destOrd="0" presId="urn:microsoft.com/office/officeart/2017/3/layout/DropPinTimeline"/>
    <dgm:cxn modelId="{E821B1DA-6AB8-0F49-9682-57B67B180632}" type="presParOf" srcId="{A81A2049-85A3-2248-A712-037EAF423E90}" destId="{50D359C9-0260-DD46-A96C-B3B88229B9AC}" srcOrd="4" destOrd="0" presId="urn:microsoft.com/office/officeart/2017/3/layout/DropPinTimeline"/>
    <dgm:cxn modelId="{F9D8B2DD-0AB7-C844-8E88-2A046161580F}" type="presParOf" srcId="{A81A2049-85A3-2248-A712-037EAF423E90}" destId="{291FD49F-F555-3147-BDF0-C5538EF1593B}" srcOrd="5" destOrd="0" presId="urn:microsoft.com/office/officeart/2017/3/layout/DropPinTimeline"/>
    <dgm:cxn modelId="{6EA97905-CB03-C445-BC11-0871AA7CBE54}" type="presParOf" srcId="{8825D352-8826-1442-98CF-F56C138B5848}" destId="{86E0416F-A06A-8D4C-AA27-C888642B44A7}" srcOrd="3" destOrd="0" presId="urn:microsoft.com/office/officeart/2017/3/layout/DropPinTimeline"/>
    <dgm:cxn modelId="{0F5B9DB7-5646-C642-98DA-FC088741703D}" type="presParOf" srcId="{8825D352-8826-1442-98CF-F56C138B5848}" destId="{E6876CC0-DA99-6546-A231-800E88E2F177}" srcOrd="4" destOrd="0" presId="urn:microsoft.com/office/officeart/2017/3/layout/DropPinTimeline"/>
    <dgm:cxn modelId="{08C759C8-B81F-CF48-9556-224D7E51AD6F}" type="presParOf" srcId="{E6876CC0-DA99-6546-A231-800E88E2F177}" destId="{63D4F7AF-0A82-D24C-90E0-4647B8BCC494}" srcOrd="0" destOrd="0" presId="urn:microsoft.com/office/officeart/2017/3/layout/DropPinTimeline"/>
    <dgm:cxn modelId="{4E64FE1F-1924-C541-A29B-F3CBC3FC37CF}" type="presParOf" srcId="{E6876CC0-DA99-6546-A231-800E88E2F177}" destId="{39139688-B535-3243-916C-D4BEFB0D9D63}" srcOrd="1" destOrd="0" presId="urn:microsoft.com/office/officeart/2017/3/layout/DropPinTimeline"/>
    <dgm:cxn modelId="{7C2589B9-E917-8840-A0A8-8670CEDD8C03}" type="presParOf" srcId="{39139688-B535-3243-916C-D4BEFB0D9D63}" destId="{23BC6F33-1DC4-3845-8290-507F9DEF4E15}" srcOrd="0" destOrd="0" presId="urn:microsoft.com/office/officeart/2017/3/layout/DropPinTimeline"/>
    <dgm:cxn modelId="{F893E9FF-BCF7-0E4F-B6AC-73FDCFEBB877}" type="presParOf" srcId="{39139688-B535-3243-916C-D4BEFB0D9D63}" destId="{E191569D-C802-6540-925F-EC5768F8295F}" srcOrd="1" destOrd="0" presId="urn:microsoft.com/office/officeart/2017/3/layout/DropPinTimeline"/>
    <dgm:cxn modelId="{49B6D43D-C98B-C44A-9191-B2C14E257BB7}" type="presParOf" srcId="{E6876CC0-DA99-6546-A231-800E88E2F177}" destId="{154437E0-0E4D-A941-B59C-A13BD65BB26E}" srcOrd="2" destOrd="0" presId="urn:microsoft.com/office/officeart/2017/3/layout/DropPinTimeline"/>
    <dgm:cxn modelId="{B0629B57-816F-EE47-BD0A-437BAD15E472}" type="presParOf" srcId="{E6876CC0-DA99-6546-A231-800E88E2F177}" destId="{67AE9DF0-2A93-7048-AEB7-C9AEF5304621}" srcOrd="3" destOrd="0" presId="urn:microsoft.com/office/officeart/2017/3/layout/DropPinTimeline"/>
    <dgm:cxn modelId="{C554A2BE-AAEA-ED4D-8205-673A8668D62B}" type="presParOf" srcId="{E6876CC0-DA99-6546-A231-800E88E2F177}" destId="{86C3B9F7-AEF0-1E42-B24A-5DE5C71FE91D}" srcOrd="4" destOrd="0" presId="urn:microsoft.com/office/officeart/2017/3/layout/DropPinTimeline"/>
    <dgm:cxn modelId="{1EF190A8-029C-5749-B4C5-6A04CF54370B}" type="presParOf" srcId="{E6876CC0-DA99-6546-A231-800E88E2F177}" destId="{390184D1-819B-B341-8E63-FD3F40693875}"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48A25-81BA-164E-953F-7686930D8943}">
      <dsp:nvSpPr>
        <dsp:cNvPr id="0" name=""/>
        <dsp:cNvSpPr/>
      </dsp:nvSpPr>
      <dsp:spPr>
        <a:xfrm>
          <a:off x="0" y="2735262"/>
          <a:ext cx="6096000"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A41E3E38-5DD1-E640-900D-6266E4B5DC18}">
      <dsp:nvSpPr>
        <dsp:cNvPr id="0" name=""/>
        <dsp:cNvSpPr/>
      </dsp:nvSpPr>
      <dsp:spPr>
        <a:xfrm rot="8100000">
          <a:off x="84813" y="633547"/>
          <a:ext cx="395944" cy="395944"/>
        </a:xfrm>
        <a:prstGeom prst="teardrop">
          <a:avLst>
            <a:gd name="adj" fmla="val 115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25FEE8-EB46-B248-A654-FBA1F9241A1D}">
      <dsp:nvSpPr>
        <dsp:cNvPr id="0" name=""/>
        <dsp:cNvSpPr/>
      </dsp:nvSpPr>
      <dsp:spPr>
        <a:xfrm>
          <a:off x="128799" y="677533"/>
          <a:ext cx="307972" cy="30797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4AF79F6-F537-724E-8CFF-5E0562E5E598}">
      <dsp:nvSpPr>
        <dsp:cNvPr id="0" name=""/>
        <dsp:cNvSpPr/>
      </dsp:nvSpPr>
      <dsp:spPr>
        <a:xfrm>
          <a:off x="562760" y="1115987"/>
          <a:ext cx="2498082" cy="1619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COMIENZO DE LA DECLARACIÓN DE LA RENTA CORRESPONDIENTE A 2021</a:t>
          </a:r>
        </a:p>
      </dsp:txBody>
      <dsp:txXfrm>
        <a:off x="562760" y="1115987"/>
        <a:ext cx="2498082" cy="1619275"/>
      </dsp:txXfrm>
    </dsp:sp>
    <dsp:sp modelId="{6BBDB310-3AB5-8841-8299-4AA776C7DBD4}">
      <dsp:nvSpPr>
        <dsp:cNvPr id="0" name=""/>
        <dsp:cNvSpPr/>
      </dsp:nvSpPr>
      <dsp:spPr>
        <a:xfrm>
          <a:off x="562760" y="547052"/>
          <a:ext cx="2498082" cy="568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t>6 Abr.</a:t>
          </a:r>
        </a:p>
      </dsp:txBody>
      <dsp:txXfrm>
        <a:off x="562760" y="547052"/>
        <a:ext cx="2498082" cy="568934"/>
      </dsp:txXfrm>
    </dsp:sp>
    <dsp:sp modelId="{FFD751C7-8493-4F40-8CB5-F31BF0F9BCB5}">
      <dsp:nvSpPr>
        <dsp:cNvPr id="0" name=""/>
        <dsp:cNvSpPr/>
      </dsp:nvSpPr>
      <dsp:spPr>
        <a:xfrm>
          <a:off x="282785" y="1115987"/>
          <a:ext cx="0" cy="1619275"/>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583ADFE-EE5E-FA46-BE78-0B78369C5EF9}">
      <dsp:nvSpPr>
        <dsp:cNvPr id="0" name=""/>
        <dsp:cNvSpPr/>
      </dsp:nvSpPr>
      <dsp:spPr>
        <a:xfrm>
          <a:off x="236882" y="2684058"/>
          <a:ext cx="100790" cy="102408"/>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149B42-4D8E-294D-8684-4C4E044BE244}">
      <dsp:nvSpPr>
        <dsp:cNvPr id="0" name=""/>
        <dsp:cNvSpPr/>
      </dsp:nvSpPr>
      <dsp:spPr>
        <a:xfrm rot="18900000">
          <a:off x="1600986" y="4441033"/>
          <a:ext cx="395944" cy="395944"/>
        </a:xfrm>
        <a:prstGeom prst="teardrop">
          <a:avLst>
            <a:gd name="adj" fmla="val 11500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87171B-11DC-334B-A528-561A3E4CFF94}">
      <dsp:nvSpPr>
        <dsp:cNvPr id="0" name=""/>
        <dsp:cNvSpPr/>
      </dsp:nvSpPr>
      <dsp:spPr>
        <a:xfrm>
          <a:off x="1644972" y="4485019"/>
          <a:ext cx="307972" cy="30797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1A77038-8210-4445-83CE-85F581B6A525}">
      <dsp:nvSpPr>
        <dsp:cNvPr id="0" name=""/>
        <dsp:cNvSpPr/>
      </dsp:nvSpPr>
      <dsp:spPr>
        <a:xfrm>
          <a:off x="2078933" y="2735262"/>
          <a:ext cx="2498082" cy="1619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kern="1200" dirty="0"/>
            <a:t>El 6 de </a:t>
          </a:r>
          <a:r>
            <a:rPr lang="en-US" sz="1400" kern="1200" dirty="0" err="1"/>
            <a:t>abril</a:t>
          </a:r>
          <a:r>
            <a:rPr lang="en-US" sz="1400" kern="1200" dirty="0"/>
            <a:t>, se </a:t>
          </a:r>
          <a:r>
            <a:rPr lang="en-US" sz="1400" kern="1200" dirty="0" err="1"/>
            <a:t>podrá</a:t>
          </a:r>
          <a:r>
            <a:rPr lang="en-US" sz="1400" kern="1200" dirty="0"/>
            <a:t> </a:t>
          </a:r>
          <a:r>
            <a:rPr lang="en-US" sz="1400" kern="1200" dirty="0" err="1"/>
            <a:t>presentar</a:t>
          </a:r>
          <a:r>
            <a:rPr lang="en-US" sz="1400" kern="1200" dirty="0"/>
            <a:t> </a:t>
          </a:r>
          <a:r>
            <a:rPr lang="en-US" sz="1400" kern="1200" dirty="0" err="1"/>
            <a:t>vía</a:t>
          </a:r>
          <a:r>
            <a:rPr lang="en-US" sz="1400" kern="1200" dirty="0"/>
            <a:t> online a </a:t>
          </a:r>
          <a:r>
            <a:rPr lang="en-US" sz="1400" kern="1200" dirty="0" err="1"/>
            <a:t>través</a:t>
          </a:r>
          <a:r>
            <a:rPr lang="en-US" sz="1400" kern="1200" dirty="0"/>
            <a:t> de la web de la </a:t>
          </a:r>
          <a:r>
            <a:rPr lang="en-US" sz="1400" kern="1200" dirty="0" err="1"/>
            <a:t>Agencia</a:t>
          </a:r>
          <a:r>
            <a:rPr lang="en-US" sz="1400" kern="1200" dirty="0"/>
            <a:t> </a:t>
          </a:r>
          <a:r>
            <a:rPr lang="en-US" sz="1400" kern="1200" dirty="0" err="1"/>
            <a:t>Tributaria</a:t>
          </a:r>
          <a:r>
            <a:rPr lang="en-US" sz="1400" kern="1200" dirty="0"/>
            <a:t>; por </a:t>
          </a:r>
          <a:r>
            <a:rPr lang="en-US" sz="1400" kern="1200" dirty="0" err="1"/>
            <a:t>vía</a:t>
          </a:r>
          <a:r>
            <a:rPr lang="en-US" sz="1400" kern="1200" dirty="0"/>
            <a:t> </a:t>
          </a:r>
          <a:r>
            <a:rPr lang="en-US" sz="1400" kern="1200" dirty="0" err="1"/>
            <a:t>telefónica</a:t>
          </a:r>
          <a:r>
            <a:rPr lang="en-US" sz="1400" kern="1200" dirty="0"/>
            <a:t> </a:t>
          </a:r>
          <a:r>
            <a:rPr lang="en-US" sz="1400" kern="1200" dirty="0" err="1"/>
            <a:t>desde</a:t>
          </a:r>
          <a:r>
            <a:rPr lang="en-US" sz="1400" kern="1200" dirty="0"/>
            <a:t> el 5 de mayo y los que </a:t>
          </a:r>
          <a:r>
            <a:rPr lang="en-US" sz="1400" kern="1200" dirty="0" err="1"/>
            <a:t>quieran</a:t>
          </a:r>
          <a:r>
            <a:rPr lang="en-US" sz="1400" kern="1200" dirty="0"/>
            <a:t> </a:t>
          </a:r>
          <a:r>
            <a:rPr lang="en-US" sz="1400" kern="1200" dirty="0" err="1"/>
            <a:t>hacerlo</a:t>
          </a:r>
          <a:r>
            <a:rPr lang="en-US" sz="1400" kern="1200" dirty="0"/>
            <a:t> de </a:t>
          </a:r>
          <a:r>
            <a:rPr lang="en-US" sz="1400" kern="1200" dirty="0" err="1"/>
            <a:t>manera</a:t>
          </a:r>
          <a:r>
            <a:rPr lang="en-US" sz="1400" kern="1200" dirty="0"/>
            <a:t> </a:t>
          </a:r>
          <a:r>
            <a:rPr lang="en-US" sz="1400" kern="1200" dirty="0" err="1"/>
            <a:t>presencial</a:t>
          </a:r>
          <a:r>
            <a:rPr lang="en-US" sz="1400" kern="1200" dirty="0"/>
            <a:t> </a:t>
          </a:r>
          <a:r>
            <a:rPr lang="en-US" sz="1400" kern="1200" dirty="0" err="1"/>
            <a:t>tendrán</a:t>
          </a:r>
          <a:r>
            <a:rPr lang="en-US" sz="1400" kern="1200" dirty="0"/>
            <a:t> que </a:t>
          </a:r>
          <a:r>
            <a:rPr lang="en-US" sz="1400" kern="1200" dirty="0" err="1"/>
            <a:t>esperar</a:t>
          </a:r>
          <a:r>
            <a:rPr lang="en-US" sz="1400" kern="1200" dirty="0"/>
            <a:t> al 1 de </a:t>
          </a:r>
          <a:r>
            <a:rPr lang="en-US" sz="1400" kern="1200" dirty="0" err="1"/>
            <a:t>junio</a:t>
          </a:r>
          <a:r>
            <a:rPr lang="en-US" sz="1400" kern="1200" dirty="0"/>
            <a:t>.</a:t>
          </a:r>
        </a:p>
      </dsp:txBody>
      <dsp:txXfrm>
        <a:off x="2078933" y="2735262"/>
        <a:ext cx="2498082" cy="1619275"/>
      </dsp:txXfrm>
    </dsp:sp>
    <dsp:sp modelId="{DB8F2768-D433-1D4A-A118-9FDBCA8FA723}">
      <dsp:nvSpPr>
        <dsp:cNvPr id="0" name=""/>
        <dsp:cNvSpPr/>
      </dsp:nvSpPr>
      <dsp:spPr>
        <a:xfrm>
          <a:off x="2078933" y="4354537"/>
          <a:ext cx="2498082" cy="568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t>5 Mayo – 1 Jun.</a:t>
          </a:r>
        </a:p>
      </dsp:txBody>
      <dsp:txXfrm>
        <a:off x="2078933" y="4354537"/>
        <a:ext cx="2498082" cy="568934"/>
      </dsp:txXfrm>
    </dsp:sp>
    <dsp:sp modelId="{50D359C9-0260-DD46-A96C-B3B88229B9AC}">
      <dsp:nvSpPr>
        <dsp:cNvPr id="0" name=""/>
        <dsp:cNvSpPr/>
      </dsp:nvSpPr>
      <dsp:spPr>
        <a:xfrm>
          <a:off x="1798958" y="2735262"/>
          <a:ext cx="0" cy="1619275"/>
        </a:xfrm>
        <a:prstGeom prst="line">
          <a:avLst/>
        </a:prstGeom>
        <a:noFill/>
        <a:ln w="1270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9C29501C-D4C3-454D-A382-BF2EAD1BF5C1}">
      <dsp:nvSpPr>
        <dsp:cNvPr id="0" name=""/>
        <dsp:cNvSpPr/>
      </dsp:nvSpPr>
      <dsp:spPr>
        <a:xfrm>
          <a:off x="1753055" y="2684058"/>
          <a:ext cx="100790" cy="102408"/>
        </a:xfrm>
        <a:prstGeom prst="ellipse">
          <a:avLst/>
        </a:prstGeom>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BC6F33-1DC4-3845-8290-507F9DEF4E15}">
      <dsp:nvSpPr>
        <dsp:cNvPr id="0" name=""/>
        <dsp:cNvSpPr/>
      </dsp:nvSpPr>
      <dsp:spPr>
        <a:xfrm rot="8100000">
          <a:off x="3117159" y="633547"/>
          <a:ext cx="395944" cy="395944"/>
        </a:xfrm>
        <a:prstGeom prst="teardrop">
          <a:avLst>
            <a:gd name="adj" fmla="val 115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91569D-C802-6540-925F-EC5768F8295F}">
      <dsp:nvSpPr>
        <dsp:cNvPr id="0" name=""/>
        <dsp:cNvSpPr/>
      </dsp:nvSpPr>
      <dsp:spPr>
        <a:xfrm>
          <a:off x="3161145" y="677533"/>
          <a:ext cx="307972" cy="307972"/>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54437E0-0E4D-A941-B59C-A13BD65BB26E}">
      <dsp:nvSpPr>
        <dsp:cNvPr id="0" name=""/>
        <dsp:cNvSpPr/>
      </dsp:nvSpPr>
      <dsp:spPr>
        <a:xfrm>
          <a:off x="3595106" y="1115987"/>
          <a:ext cx="2498082" cy="1619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ÚLTIMO DÍA PARA TODOS EXCEPTO PARA LOS CONTRIBUYENTES CON RESULTADO A INGRESAR QUE QUIERAN DOMICILIAR EL PAGO, QUE TENDRÁN HASTA EL 27 DE JUNIO.</a:t>
          </a:r>
        </a:p>
      </dsp:txBody>
      <dsp:txXfrm>
        <a:off x="3595106" y="1115987"/>
        <a:ext cx="2498082" cy="1619275"/>
      </dsp:txXfrm>
    </dsp:sp>
    <dsp:sp modelId="{67AE9DF0-2A93-7048-AEB7-C9AEF5304621}">
      <dsp:nvSpPr>
        <dsp:cNvPr id="0" name=""/>
        <dsp:cNvSpPr/>
      </dsp:nvSpPr>
      <dsp:spPr>
        <a:xfrm>
          <a:off x="3595106" y="547052"/>
          <a:ext cx="2498082" cy="568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t>30 Jun.</a:t>
          </a:r>
        </a:p>
      </dsp:txBody>
      <dsp:txXfrm>
        <a:off x="3595106" y="547052"/>
        <a:ext cx="2498082" cy="568934"/>
      </dsp:txXfrm>
    </dsp:sp>
    <dsp:sp modelId="{86C3B9F7-AEF0-1E42-B24A-5DE5C71FE91D}">
      <dsp:nvSpPr>
        <dsp:cNvPr id="0" name=""/>
        <dsp:cNvSpPr/>
      </dsp:nvSpPr>
      <dsp:spPr>
        <a:xfrm>
          <a:off x="3315131" y="1115987"/>
          <a:ext cx="0" cy="1619275"/>
        </a:xfrm>
        <a:prstGeom prst="line">
          <a:avLst/>
        </a:prstGeom>
        <a:noFill/>
        <a:ln w="12700" cap="flat" cmpd="sng" algn="ctr">
          <a:solidFill>
            <a:schemeClr val="accent4">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3D4F7AF-0A82-D24C-90E0-4647B8BCC494}">
      <dsp:nvSpPr>
        <dsp:cNvPr id="0" name=""/>
        <dsp:cNvSpPr/>
      </dsp:nvSpPr>
      <dsp:spPr>
        <a:xfrm>
          <a:off x="3269228" y="2684058"/>
          <a:ext cx="100790" cy="102408"/>
        </a:xfrm>
        <a:prstGeom prst="ellipse">
          <a:avLst/>
        </a:prstGeom>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E52DF03E-6C95-B448-B96E-106C5F1E821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150A393A-E2BC-AC43-939F-EAC5E782560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CA5A69-3D1A-644C-B1F3-E1FE40684104}" type="datetimeFigureOut">
              <a:rPr lang="es-ES" smtClean="0"/>
              <a:t>6/4/22</a:t>
            </a:fld>
            <a:endParaRPr lang="es-ES"/>
          </a:p>
        </p:txBody>
      </p:sp>
      <p:sp>
        <p:nvSpPr>
          <p:cNvPr id="4" name="Marcador de pie de página 3">
            <a:extLst>
              <a:ext uri="{FF2B5EF4-FFF2-40B4-BE49-F238E27FC236}">
                <a16:creationId xmlns:a16="http://schemas.microsoft.com/office/drawing/2014/main" id="{D9C3D9A2-D20A-4E40-9BBF-6F3B4DA7FF6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EF762439-3F97-3E4F-86DD-CD5120EED8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39EDC3-B5B9-4F43-B673-F7632DFFB7A1}" type="slidenum">
              <a:rPr lang="es-ES" smtClean="0"/>
              <a:t>‹Nº›</a:t>
            </a:fld>
            <a:endParaRPr lang="es-ES"/>
          </a:p>
        </p:txBody>
      </p:sp>
    </p:spTree>
    <p:extLst>
      <p:ext uri="{BB962C8B-B14F-4D97-AF65-F5344CB8AC3E}">
        <p14:creationId xmlns:p14="http://schemas.microsoft.com/office/powerpoint/2010/main" val="61338743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B4DDE-9B2F-F740-BE81-B008C4AEACD0}" type="datetimeFigureOut">
              <a:rPr lang="es-ES" smtClean="0"/>
              <a:t>6/4/22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7DDDAF-0DC7-4040-A85E-FA283C6F27C9}" type="slidenum">
              <a:rPr lang="es-ES" smtClean="0"/>
              <a:t>‹Nº›</a:t>
            </a:fld>
            <a:endParaRPr lang="es-ES"/>
          </a:p>
        </p:txBody>
      </p:sp>
    </p:spTree>
    <p:extLst>
      <p:ext uri="{BB962C8B-B14F-4D97-AF65-F5344CB8AC3E}">
        <p14:creationId xmlns:p14="http://schemas.microsoft.com/office/powerpoint/2010/main" val="95039218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47DDDAF-0DC7-4040-A85E-FA283C6F27C9}" type="slidenum">
              <a:rPr lang="es-ES" smtClean="0"/>
              <a:t>8</a:t>
            </a:fld>
            <a:endParaRPr lang="es-ES"/>
          </a:p>
        </p:txBody>
      </p:sp>
      <p:sp>
        <p:nvSpPr>
          <p:cNvPr id="5" name="Marcador de pie de página 4">
            <a:extLst>
              <a:ext uri="{FF2B5EF4-FFF2-40B4-BE49-F238E27FC236}">
                <a16:creationId xmlns:a16="http://schemas.microsoft.com/office/drawing/2014/main" id="{D31BB953-D557-7F4A-AA49-BEE4F303E795}"/>
              </a:ext>
            </a:extLst>
          </p:cNvPr>
          <p:cNvSpPr>
            <a:spLocks noGrp="1"/>
          </p:cNvSpPr>
          <p:nvPr>
            <p:ph type="ftr" sz="quarter" idx="4"/>
          </p:nvPr>
        </p:nvSpPr>
        <p:spPr/>
        <p:txBody>
          <a:bodyPr/>
          <a:lstStyle/>
          <a:p>
            <a:endParaRPr lang="es-ES"/>
          </a:p>
        </p:txBody>
      </p:sp>
    </p:spTree>
    <p:extLst>
      <p:ext uri="{BB962C8B-B14F-4D97-AF65-F5344CB8AC3E}">
        <p14:creationId xmlns:p14="http://schemas.microsoft.com/office/powerpoint/2010/main" val="521637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DDCDB64F-08B1-F943-8D36-7D98B073AC24}" type="datetime1">
              <a:rPr lang="es-ES" smtClean="0"/>
              <a:t>6/4/22</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a:t>www.ortsconsultores.es </a:t>
            </a:r>
            <a:endParaRPr lang="en-US" dirty="0"/>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‹Nº›</a:t>
            </a:fld>
            <a:endParaRPr lang="en-US" dirty="0"/>
          </a:p>
        </p:txBody>
      </p:sp>
    </p:spTree>
    <p:extLst>
      <p:ext uri="{BB962C8B-B14F-4D97-AF65-F5344CB8AC3E}">
        <p14:creationId xmlns:p14="http://schemas.microsoft.com/office/powerpoint/2010/main" val="397521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4276ACF8-ECD6-394B-9654-3DBA7E5C4E82}" type="datetime1">
              <a:rPr lang="es-ES" smtClean="0"/>
              <a:t>6/4/22</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a:t>www.ortsconsultores.es </a:t>
            </a:r>
            <a:endParaRPr lang="en-US" dirty="0"/>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96698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92BE4333-B4FA-F84F-89FB-42B7E4BCDF59}" type="datetime1">
              <a:rPr lang="es-ES" smtClean="0"/>
              <a:t>6/4/22</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www.ortsconsultores.es </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51096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79E9D100-7D6D-A240-A29F-FD01232EB131}" type="datetime1">
              <a:rPr lang="es-ES" smtClean="0"/>
              <a:t>6/4/22</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www.ortsconsultores.es </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4967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1EC2873B-6A9B-EE4E-B753-D744365F5EE6}" type="datetime1">
              <a:rPr lang="es-ES" smtClean="0"/>
              <a:t>6/4/22</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a:t>www.ortsconsultores.es </a:t>
            </a:r>
            <a:endParaRPr lang="en-US" dirty="0"/>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7688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CFF1ECE8-681F-AB43-BB82-2E8F8D06784C}" type="datetime1">
              <a:rPr lang="es-ES" smtClean="0"/>
              <a:t>6/4/22</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www.ortsconsultores.es </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159696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EC872516-455C-0349-8CF8-B4E70B44239E}" type="datetime1">
              <a:rPr lang="es-ES" smtClean="0"/>
              <a:t>6/4/22</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www.ortsconsultores.es </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88287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4C60ED49-1B28-5246-973B-6C63CDDB9DAD}" type="datetime1">
              <a:rPr lang="es-ES" smtClean="0"/>
              <a:t>6/4/22</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www.ortsconsultores.es </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391314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76DC871-8838-7842-9531-5F709246B96C}" type="datetime1">
              <a:rPr lang="es-ES" smtClean="0"/>
              <a:t>6/4/22</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www.ortsconsultores.es </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717279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E3131231-5C8F-CB4B-A0F7-D5C21805F49C}" type="datetime1">
              <a:rPr lang="es-ES" smtClean="0"/>
              <a:t>6/4/22</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www.ortsconsultores.es </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264582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C47767C3-E93A-0E45-9AF3-093984554F39}" type="datetime1">
              <a:rPr lang="es-ES" smtClean="0"/>
              <a:t>6/4/22</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www.ortsconsultores.es </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76101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577FBA41-AAE9-FA4B-B65B-25FF73CB110F}" type="datetime1">
              <a:rPr lang="es-ES" smtClean="0"/>
              <a:t>6/4/22</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a:t>www.ortsconsultores.es </a:t>
            </a:r>
            <a:endParaRPr lang="en-US" dirty="0"/>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‹Nº›</a:t>
            </a:fld>
            <a:endParaRPr lang="en-US"/>
          </a:p>
        </p:txBody>
      </p:sp>
    </p:spTree>
    <p:extLst>
      <p:ext uri="{BB962C8B-B14F-4D97-AF65-F5344CB8AC3E}">
        <p14:creationId xmlns:p14="http://schemas.microsoft.com/office/powerpoint/2010/main" val="20927728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rtsconsultores.es/" TargetMode="External"/><Relationship Id="rId2" Type="http://schemas.openxmlformats.org/officeDocument/2006/relationships/hyperlink" Target="mailto:info@ortsconsultores.es"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calendly.com/ortsconsultores/6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E433CB3-EAB2-4842-A1DD-7BC051B55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Un hombre sentado frente a una computadora portátil&#10;&#10;Descripción generada automáticamente con confianza media">
            <a:extLst>
              <a:ext uri="{FF2B5EF4-FFF2-40B4-BE49-F238E27FC236}">
                <a16:creationId xmlns:a16="http://schemas.microsoft.com/office/drawing/2014/main" id="{3A77BE76-B61A-4E4A-B46B-E44FAE9644E0}"/>
              </a:ext>
            </a:extLst>
          </p:cNvPr>
          <p:cNvPicPr>
            <a:picLocks noChangeAspect="1"/>
          </p:cNvPicPr>
          <p:nvPr/>
        </p:nvPicPr>
        <p:blipFill rotWithShape="1">
          <a:blip r:embed="rId2"/>
          <a:srcRect/>
          <a:stretch/>
        </p:blipFill>
        <p:spPr>
          <a:xfrm>
            <a:off x="1" y="10"/>
            <a:ext cx="12192000" cy="6857990"/>
          </a:xfrm>
          <a:prstGeom prst="rect">
            <a:avLst/>
          </a:prstGeom>
        </p:spPr>
      </p:pic>
      <p:sp>
        <p:nvSpPr>
          <p:cNvPr id="20" name="Rectangle 19">
            <a:extLst>
              <a:ext uri="{FF2B5EF4-FFF2-40B4-BE49-F238E27FC236}">
                <a16:creationId xmlns:a16="http://schemas.microsoft.com/office/drawing/2014/main" id="{ADB75148-2791-4D20-8938-D7554D86B9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20343"/>
            <a:ext cx="12192000" cy="1937657"/>
          </a:xfrm>
          <a:prstGeom prst="rect">
            <a:avLst/>
          </a:prstGeom>
          <a:gradFill>
            <a:gsLst>
              <a:gs pos="47000">
                <a:srgbClr val="000000">
                  <a:alpha val="18000"/>
                </a:srgbClr>
              </a:gs>
              <a:gs pos="0">
                <a:schemeClr val="tx1">
                  <a:alpha val="0"/>
                </a:schemeClr>
              </a:gs>
              <a:gs pos="100000">
                <a:srgbClr val="000000">
                  <a:alpha val="3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DB7DAF4-61B6-8A40-A197-9CA31AE75724}"/>
              </a:ext>
            </a:extLst>
          </p:cNvPr>
          <p:cNvSpPr>
            <a:spLocks noGrp="1"/>
          </p:cNvSpPr>
          <p:nvPr>
            <p:ph type="title"/>
          </p:nvPr>
        </p:nvSpPr>
        <p:spPr>
          <a:xfrm>
            <a:off x="611841" y="5670550"/>
            <a:ext cx="7446131" cy="685800"/>
          </a:xfrm>
        </p:spPr>
        <p:txBody>
          <a:bodyPr vert="horz" lIns="91440" tIns="45720" rIns="91440" bIns="45720" rtlCol="0" anchor="ctr">
            <a:normAutofit/>
          </a:bodyPr>
          <a:lstStyle/>
          <a:p>
            <a:r>
              <a:rPr lang="en-US" sz="3000" kern="1200" cap="all" spc="300" baseline="0" dirty="0">
                <a:solidFill>
                  <a:srgbClr val="FFFFFF"/>
                </a:solidFill>
                <a:latin typeface="+mj-lt"/>
                <a:ea typeface="+mj-ea"/>
                <a:cs typeface="+mj-cs"/>
              </a:rPr>
              <a:t>NOVEDADES </a:t>
            </a:r>
            <a:r>
              <a:rPr lang="en-US" sz="3000" kern="1200" cap="all" spc="300" baseline="0" dirty="0" err="1">
                <a:solidFill>
                  <a:srgbClr val="FFFFFF"/>
                </a:solidFill>
                <a:latin typeface="+mj-lt"/>
                <a:ea typeface="+mj-ea"/>
                <a:cs typeface="+mj-cs"/>
              </a:rPr>
              <a:t>Campaña</a:t>
            </a:r>
            <a:r>
              <a:rPr lang="en-US" sz="3000" kern="1200" cap="all" spc="300" baseline="0" dirty="0">
                <a:solidFill>
                  <a:srgbClr val="FFFFFF"/>
                </a:solidFill>
                <a:latin typeface="+mj-lt"/>
                <a:ea typeface="+mj-ea"/>
                <a:cs typeface="+mj-cs"/>
              </a:rPr>
              <a:t> </a:t>
            </a:r>
            <a:r>
              <a:rPr lang="en-US" sz="3000" kern="1200" cap="all" spc="300" baseline="0" dirty="0" err="1">
                <a:solidFill>
                  <a:srgbClr val="FFFFFF"/>
                </a:solidFill>
                <a:latin typeface="+mj-lt"/>
                <a:ea typeface="+mj-ea"/>
                <a:cs typeface="+mj-cs"/>
              </a:rPr>
              <a:t>irpf</a:t>
            </a:r>
            <a:r>
              <a:rPr lang="en-US" sz="3000" kern="1200" cap="all" spc="300" baseline="0" dirty="0">
                <a:solidFill>
                  <a:srgbClr val="FFFFFF"/>
                </a:solidFill>
                <a:latin typeface="+mj-lt"/>
                <a:ea typeface="+mj-ea"/>
                <a:cs typeface="+mj-cs"/>
              </a:rPr>
              <a:t> 2022</a:t>
            </a:r>
          </a:p>
        </p:txBody>
      </p:sp>
      <p:sp>
        <p:nvSpPr>
          <p:cNvPr id="3" name="Marcador de contenido 2">
            <a:extLst>
              <a:ext uri="{FF2B5EF4-FFF2-40B4-BE49-F238E27FC236}">
                <a16:creationId xmlns:a16="http://schemas.microsoft.com/office/drawing/2014/main" id="{1D519C69-3729-C542-A8D7-FE919677611A}"/>
              </a:ext>
            </a:extLst>
          </p:cNvPr>
          <p:cNvSpPr>
            <a:spLocks noGrp="1"/>
          </p:cNvSpPr>
          <p:nvPr>
            <p:ph idx="1"/>
          </p:nvPr>
        </p:nvSpPr>
        <p:spPr>
          <a:xfrm>
            <a:off x="8153400" y="5670548"/>
            <a:ext cx="3498772" cy="685801"/>
          </a:xfrm>
        </p:spPr>
        <p:txBody>
          <a:bodyPr vert="horz" lIns="91440" tIns="45720" rIns="91440" bIns="45720" rtlCol="0" anchor="ctr">
            <a:normAutofit/>
          </a:bodyPr>
          <a:lstStyle/>
          <a:p>
            <a:pPr marL="0" indent="0" algn="r">
              <a:buNone/>
            </a:pPr>
            <a:r>
              <a:rPr lang="en-US" sz="2000" i="1" kern="1200">
                <a:solidFill>
                  <a:srgbClr val="FFFFFF"/>
                </a:solidFill>
                <a:latin typeface="+mj-lt"/>
                <a:ea typeface="+mn-ea"/>
                <a:cs typeface="+mn-cs"/>
              </a:rPr>
              <a:t>ORTS CONSULTORES</a:t>
            </a:r>
          </a:p>
        </p:txBody>
      </p:sp>
      <p:sp>
        <p:nvSpPr>
          <p:cNvPr id="6" name="Marcador de pie de página 5">
            <a:extLst>
              <a:ext uri="{FF2B5EF4-FFF2-40B4-BE49-F238E27FC236}">
                <a16:creationId xmlns:a16="http://schemas.microsoft.com/office/drawing/2014/main" id="{6C44E8B1-2960-1C49-9BBD-5F212214D759}"/>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399800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4EDE2EB-BD84-0444-9C5D-B2A0CDC00DF4}"/>
              </a:ext>
            </a:extLst>
          </p:cNvPr>
          <p:cNvSpPr>
            <a:spLocks noGrp="1"/>
          </p:cNvSpPr>
          <p:nvPr>
            <p:ph type="title"/>
          </p:nvPr>
        </p:nvSpPr>
        <p:spPr>
          <a:xfrm>
            <a:off x="1371600" y="1020728"/>
            <a:ext cx="9486900" cy="996061"/>
          </a:xfrm>
        </p:spPr>
        <p:txBody>
          <a:bodyPr anchor="b">
            <a:normAutofit/>
          </a:bodyPr>
          <a:lstStyle/>
          <a:p>
            <a:pPr algn="ctr"/>
            <a:r>
              <a:rPr lang="es-ES" sz="2500" b="1" dirty="0"/>
              <a:t>¿CÓMO TE VA A AFECTAR LA DEDUCCIÓN POR MATERNIDAD O PATERNIDAD EN CASO DE ERTE?</a:t>
            </a:r>
          </a:p>
        </p:txBody>
      </p:sp>
      <p:sp>
        <p:nvSpPr>
          <p:cNvPr id="3" name="Marcador de contenido 2">
            <a:extLst>
              <a:ext uri="{FF2B5EF4-FFF2-40B4-BE49-F238E27FC236}">
                <a16:creationId xmlns:a16="http://schemas.microsoft.com/office/drawing/2014/main" id="{1BF5A566-F16F-8148-ACA2-CC06AADD9EA7}"/>
              </a:ext>
            </a:extLst>
          </p:cNvPr>
          <p:cNvSpPr>
            <a:spLocks noGrp="1"/>
          </p:cNvSpPr>
          <p:nvPr>
            <p:ph idx="1"/>
          </p:nvPr>
        </p:nvSpPr>
        <p:spPr>
          <a:xfrm>
            <a:off x="1371600" y="2200940"/>
            <a:ext cx="9486901" cy="3577854"/>
          </a:xfrm>
        </p:spPr>
        <p:txBody>
          <a:bodyPr>
            <a:normAutofit/>
          </a:bodyPr>
          <a:lstStyle/>
          <a:p>
            <a:pPr marL="0" indent="0">
              <a:lnSpc>
                <a:spcPct val="150000"/>
              </a:lnSpc>
              <a:buNone/>
            </a:pPr>
            <a:r>
              <a:rPr lang="es-ES" dirty="0"/>
              <a:t>Tras la oleada de </a:t>
            </a:r>
            <a:r>
              <a:rPr lang="es-ES" dirty="0" err="1"/>
              <a:t>ERTEs</a:t>
            </a:r>
            <a:r>
              <a:rPr lang="es-ES" dirty="0"/>
              <a:t> por la crisis del coronavirus, las personas afectadas por estos expedientes, en caso de no realizar otra actividad, tampoco tendrán derecho a la deducción durante el periodo de aplicación de dicho expediente. Es decir, sólo se tendrá derecho a la deducción por maternidad en los supuestos temporales de regulación de empleo cuando se realice un trabajo por cuenta ajena a tiempo parcial.</a:t>
            </a:r>
          </a:p>
        </p:txBody>
      </p:sp>
      <p:sp>
        <p:nvSpPr>
          <p:cNvPr id="6" name="Marcador de pie de página 5">
            <a:extLst>
              <a:ext uri="{FF2B5EF4-FFF2-40B4-BE49-F238E27FC236}">
                <a16:creationId xmlns:a16="http://schemas.microsoft.com/office/drawing/2014/main" id="{3BD89646-76F5-7B4B-B9F2-4B77E1C01C38}"/>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3493756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B1F6D1-A250-4F4E-A70E-333B7F6EA052}"/>
              </a:ext>
            </a:extLst>
          </p:cNvPr>
          <p:cNvSpPr>
            <a:spLocks noGrp="1"/>
          </p:cNvSpPr>
          <p:nvPr>
            <p:ph type="title"/>
          </p:nvPr>
        </p:nvSpPr>
        <p:spPr>
          <a:xfrm>
            <a:off x="1371600" y="1020728"/>
            <a:ext cx="9486900" cy="996061"/>
          </a:xfrm>
        </p:spPr>
        <p:txBody>
          <a:bodyPr anchor="b">
            <a:normAutofit/>
          </a:bodyPr>
          <a:lstStyle/>
          <a:p>
            <a:pPr algn="ctr"/>
            <a:r>
              <a:rPr lang="es-ES" sz="2000" b="1"/>
              <a:t>¿Cómo se declaran los rendimientos recibidos por el SEPE?</a:t>
            </a:r>
            <a:br>
              <a:rPr lang="es-ES" sz="2000" b="1"/>
            </a:br>
            <a:endParaRPr lang="es-ES" sz="2000"/>
          </a:p>
        </p:txBody>
      </p:sp>
      <p:sp>
        <p:nvSpPr>
          <p:cNvPr id="3" name="Marcador de contenido 2">
            <a:extLst>
              <a:ext uri="{FF2B5EF4-FFF2-40B4-BE49-F238E27FC236}">
                <a16:creationId xmlns:a16="http://schemas.microsoft.com/office/drawing/2014/main" id="{F941AE6C-F795-C24D-B639-F2427D5C2555}"/>
              </a:ext>
            </a:extLst>
          </p:cNvPr>
          <p:cNvSpPr>
            <a:spLocks noGrp="1"/>
          </p:cNvSpPr>
          <p:nvPr>
            <p:ph idx="1"/>
          </p:nvPr>
        </p:nvSpPr>
        <p:spPr>
          <a:xfrm>
            <a:off x="1371600" y="2200940"/>
            <a:ext cx="9486901" cy="3577854"/>
          </a:xfrm>
        </p:spPr>
        <p:txBody>
          <a:bodyPr>
            <a:normAutofit/>
          </a:bodyPr>
          <a:lstStyle/>
          <a:p>
            <a:pPr marL="0" indent="0">
              <a:buNone/>
            </a:pPr>
            <a:r>
              <a:rPr lang="es-ES" dirty="0"/>
              <a:t>Las prestaciones percibidas por un ERTE constituyen </a:t>
            </a:r>
            <a:r>
              <a:rPr lang="es-ES" b="1" dirty="0"/>
              <a:t>rendimientos de trabajo sujetos a IRPF</a:t>
            </a:r>
            <a:r>
              <a:rPr lang="es-ES" dirty="0"/>
              <a:t> y no exentos, por lo tanto se suman a los rendimientos que declare el trabajador por su trabajo.</a:t>
            </a:r>
          </a:p>
          <a:p>
            <a:pPr marL="0" indent="0" fontAlgn="base">
              <a:buNone/>
            </a:pPr>
            <a:r>
              <a:rPr lang="es-ES" dirty="0"/>
              <a:t>Este año se pueden dar dos situaciones:</a:t>
            </a:r>
          </a:p>
          <a:p>
            <a:pPr fontAlgn="base"/>
            <a:r>
              <a:rPr lang="es-ES" dirty="0"/>
              <a:t>El trabajador está obligado a presentar la declaración al contar con </a:t>
            </a:r>
            <a:r>
              <a:rPr lang="es-ES" b="1" dirty="0"/>
              <a:t>dos pagadores</a:t>
            </a:r>
            <a:r>
              <a:rPr lang="es-ES" dirty="0"/>
              <a:t>, su empleador y el SEPE.</a:t>
            </a:r>
          </a:p>
          <a:p>
            <a:pPr fontAlgn="base"/>
            <a:r>
              <a:rPr lang="es-ES" dirty="0"/>
              <a:t>El trabajador ha recibido </a:t>
            </a:r>
            <a:r>
              <a:rPr lang="es-ES" b="1" dirty="0"/>
              <a:t>abonos del SEPE no procedentes</a:t>
            </a:r>
            <a:r>
              <a:rPr lang="es-ES" dirty="0"/>
              <a:t>, al cobrar una percepción distinta de la que les correspondería.</a:t>
            </a:r>
          </a:p>
          <a:p>
            <a:pPr marL="0" indent="0">
              <a:buNone/>
            </a:pPr>
            <a:endParaRPr lang="es-ES" dirty="0"/>
          </a:p>
        </p:txBody>
      </p:sp>
      <p:sp>
        <p:nvSpPr>
          <p:cNvPr id="6" name="Marcador de pie de página 5">
            <a:extLst>
              <a:ext uri="{FF2B5EF4-FFF2-40B4-BE49-F238E27FC236}">
                <a16:creationId xmlns:a16="http://schemas.microsoft.com/office/drawing/2014/main" id="{B43EEE19-C2ED-6B41-9FB8-FEAAFA6EB8A0}"/>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1654229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8">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0">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3314DC3-D2B2-824C-B3E2-6FD43E1F008C}"/>
              </a:ext>
            </a:extLst>
          </p:cNvPr>
          <p:cNvSpPr>
            <a:spLocks noGrp="1"/>
          </p:cNvSpPr>
          <p:nvPr>
            <p:ph type="title"/>
          </p:nvPr>
        </p:nvSpPr>
        <p:spPr>
          <a:xfrm>
            <a:off x="1371600" y="1020728"/>
            <a:ext cx="9486900" cy="996061"/>
          </a:xfrm>
        </p:spPr>
        <p:txBody>
          <a:bodyPr anchor="b">
            <a:normAutofit/>
          </a:bodyPr>
          <a:lstStyle/>
          <a:p>
            <a:pPr algn="ctr"/>
            <a:r>
              <a:rPr lang="es-ES" sz="2700" b="1" dirty="0"/>
              <a:t>LOS AFECTADOS DEL VOLVAN DE LA Palma ¿Se deben declarar las ayudas recibidas?</a:t>
            </a:r>
          </a:p>
        </p:txBody>
      </p:sp>
      <p:sp>
        <p:nvSpPr>
          <p:cNvPr id="3" name="Marcador de contenido 2">
            <a:extLst>
              <a:ext uri="{FF2B5EF4-FFF2-40B4-BE49-F238E27FC236}">
                <a16:creationId xmlns:a16="http://schemas.microsoft.com/office/drawing/2014/main" id="{C3C8D3CE-22DB-D548-BE02-4C24C2A4E01C}"/>
              </a:ext>
            </a:extLst>
          </p:cNvPr>
          <p:cNvSpPr>
            <a:spLocks noGrp="1"/>
          </p:cNvSpPr>
          <p:nvPr>
            <p:ph idx="1"/>
          </p:nvPr>
        </p:nvSpPr>
        <p:spPr>
          <a:xfrm>
            <a:off x="1371600" y="2200940"/>
            <a:ext cx="9486901" cy="3577854"/>
          </a:xfrm>
        </p:spPr>
        <p:txBody>
          <a:bodyPr>
            <a:normAutofit/>
          </a:bodyPr>
          <a:lstStyle/>
          <a:p>
            <a:pPr marL="0" indent="0">
              <a:lnSpc>
                <a:spcPct val="150000"/>
              </a:lnSpc>
              <a:buNone/>
            </a:pPr>
            <a:r>
              <a:rPr lang="es-ES" dirty="0"/>
              <a:t>No, La propia Agencia Tributaria establece que estarán exentas de tributar el IRPF aquellas ayudas excepcionales “por daños profesionales” que los afectados por las erupciones del volcán Cubre Vieja hubieran recibido.</a:t>
            </a:r>
          </a:p>
        </p:txBody>
      </p:sp>
      <p:sp>
        <p:nvSpPr>
          <p:cNvPr id="6" name="Marcador de pie de página 5">
            <a:extLst>
              <a:ext uri="{FF2B5EF4-FFF2-40B4-BE49-F238E27FC236}">
                <a16:creationId xmlns:a16="http://schemas.microsoft.com/office/drawing/2014/main" id="{202B153A-A6CA-6F4B-AB1F-360E6B023745}"/>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77802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3D14FB7-FF3B-6049-A02B-13EF56074C55}"/>
              </a:ext>
            </a:extLst>
          </p:cNvPr>
          <p:cNvSpPr>
            <a:spLocks noGrp="1"/>
          </p:cNvSpPr>
          <p:nvPr>
            <p:ph type="title"/>
          </p:nvPr>
        </p:nvSpPr>
        <p:spPr>
          <a:xfrm>
            <a:off x="1371600" y="1020728"/>
            <a:ext cx="9486900" cy="996061"/>
          </a:xfrm>
        </p:spPr>
        <p:txBody>
          <a:bodyPr anchor="b">
            <a:normAutofit/>
          </a:bodyPr>
          <a:lstStyle/>
          <a:p>
            <a:pPr algn="ctr"/>
            <a:r>
              <a:rPr lang="es-ES" b="1" dirty="0"/>
              <a:t>ALGUNAS NOVEDADES…</a:t>
            </a:r>
          </a:p>
        </p:txBody>
      </p:sp>
      <p:sp>
        <p:nvSpPr>
          <p:cNvPr id="3" name="Marcador de contenido 2">
            <a:extLst>
              <a:ext uri="{FF2B5EF4-FFF2-40B4-BE49-F238E27FC236}">
                <a16:creationId xmlns:a16="http://schemas.microsoft.com/office/drawing/2014/main" id="{B937B2BA-C8EC-D844-9D18-C4237FAA9386}"/>
              </a:ext>
            </a:extLst>
          </p:cNvPr>
          <p:cNvSpPr>
            <a:spLocks noGrp="1"/>
          </p:cNvSpPr>
          <p:nvPr>
            <p:ph idx="1"/>
          </p:nvPr>
        </p:nvSpPr>
        <p:spPr>
          <a:xfrm>
            <a:off x="1371600" y="2200940"/>
            <a:ext cx="9486901" cy="3577854"/>
          </a:xfrm>
        </p:spPr>
        <p:txBody>
          <a:bodyPr>
            <a:normAutofit lnSpcReduction="10000"/>
          </a:bodyPr>
          <a:lstStyle/>
          <a:p>
            <a:pPr marL="0" indent="0">
              <a:lnSpc>
                <a:spcPct val="150000"/>
              </a:lnSpc>
              <a:buNone/>
            </a:pPr>
            <a:r>
              <a:rPr lang="es-ES" dirty="0"/>
              <a:t>La principal novedad del IRPF de 2021 es que contemplan el aumento de dos puntos del tipo estatal, </a:t>
            </a:r>
            <a:r>
              <a:rPr lang="es-ES" b="1" dirty="0"/>
              <a:t>que grava las rentas del trabajo de más de 300.000 euros, hasta el 47%. </a:t>
            </a:r>
          </a:p>
          <a:p>
            <a:pPr marL="0" indent="0">
              <a:lnSpc>
                <a:spcPct val="150000"/>
              </a:lnSpc>
              <a:buNone/>
            </a:pPr>
            <a:endParaRPr lang="es-ES" b="1" dirty="0"/>
          </a:p>
          <a:p>
            <a:pPr marL="0" indent="0">
              <a:lnSpc>
                <a:spcPct val="150000"/>
              </a:lnSpc>
              <a:buNone/>
            </a:pPr>
            <a:r>
              <a:rPr lang="es-ES" dirty="0"/>
              <a:t>La subida de</a:t>
            </a:r>
            <a:r>
              <a:rPr lang="es-ES" b="1" dirty="0"/>
              <a:t> tres puntos para las rentas de capital de más de 200.000 euros, hasta el 26%.</a:t>
            </a:r>
            <a:endParaRPr lang="es-ES" dirty="0"/>
          </a:p>
        </p:txBody>
      </p:sp>
      <p:sp>
        <p:nvSpPr>
          <p:cNvPr id="6" name="Marcador de pie de página 5">
            <a:extLst>
              <a:ext uri="{FF2B5EF4-FFF2-40B4-BE49-F238E27FC236}">
                <a16:creationId xmlns:a16="http://schemas.microsoft.com/office/drawing/2014/main" id="{C4D1A860-AA6E-ED4F-A252-DD4E0BC44012}"/>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3124329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61FB7DE9-F562-4290-99B7-8C2189D6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337CC61-9E93-4D80-9F1C-12CE9A0C0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1" name="Rectangle 50">
            <a:extLst>
              <a:ext uri="{FF2B5EF4-FFF2-40B4-BE49-F238E27FC236}">
                <a16:creationId xmlns:a16="http://schemas.microsoft.com/office/drawing/2014/main" id="{B354F8A8-7D5A-4944-8B6C-36BBF5C0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204B10B-424E-BA4A-9757-62FE2544FE19}"/>
              </a:ext>
            </a:extLst>
          </p:cNvPr>
          <p:cNvSpPr>
            <a:spLocks noGrp="1"/>
          </p:cNvSpPr>
          <p:nvPr>
            <p:ph type="title"/>
          </p:nvPr>
        </p:nvSpPr>
        <p:spPr>
          <a:xfrm>
            <a:off x="1551214" y="3565407"/>
            <a:ext cx="9535886" cy="2606792"/>
          </a:xfrm>
        </p:spPr>
        <p:txBody>
          <a:bodyPr vert="horz" lIns="91440" tIns="45720" rIns="91440" bIns="45720" rtlCol="0" anchor="b">
            <a:normAutofit fontScale="90000"/>
          </a:bodyPr>
          <a:lstStyle/>
          <a:p>
            <a:pPr algn="ctr">
              <a:lnSpc>
                <a:spcPct val="200000"/>
              </a:lnSpc>
            </a:pPr>
            <a:r>
              <a:rPr lang="es-ES" sz="1600" b="1" dirty="0"/>
              <a:t>Teléfono: 900 902 706 |</a:t>
            </a:r>
            <a:r>
              <a:rPr lang="es-ES" sz="1600" dirty="0"/>
              <a:t> mail: </a:t>
            </a:r>
            <a:r>
              <a:rPr lang="es-ES" sz="1600" u="sng" dirty="0">
                <a:hlinkClick r:id="rId2"/>
              </a:rPr>
              <a:t>info@ortsconsultores.es</a:t>
            </a:r>
            <a:r>
              <a:rPr lang="es-ES" sz="1600" dirty="0"/>
              <a:t> | </a:t>
            </a:r>
            <a:r>
              <a:rPr lang="es-ES" sz="1600" u="sng" dirty="0">
                <a:hlinkClick r:id="rId3"/>
              </a:rPr>
              <a:t>www.ortsconsultores.es</a:t>
            </a:r>
            <a:r>
              <a:rPr lang="es-ES" sz="1600" dirty="0"/>
              <a:t> |</a:t>
            </a:r>
            <a:br>
              <a:rPr lang="es-ES" sz="1600" dirty="0"/>
            </a:br>
            <a:br>
              <a:rPr lang="es-ES" sz="1600" dirty="0"/>
            </a:br>
            <a:r>
              <a:rPr lang="es-ES" sz="1600" b="1" dirty="0"/>
              <a:t>¿RESERVAMOS UNA REUNIÓN? </a:t>
            </a:r>
            <a:r>
              <a:rPr lang="es-ES" sz="1600" dirty="0">
                <a:hlinkClick r:id="rId4"/>
              </a:rPr>
              <a:t>https://calendly.com/ortsconsultores/60</a:t>
            </a:r>
            <a:br>
              <a:rPr lang="es-ES" sz="1600" dirty="0"/>
            </a:br>
            <a:r>
              <a:rPr lang="es-ES" sz="1600" dirty="0"/>
              <a:t> </a:t>
            </a:r>
            <a:endParaRPr lang="en-US" sz="1600" kern="1200" cap="all" spc="300" baseline="0" dirty="0">
              <a:solidFill>
                <a:schemeClr val="tx2"/>
              </a:solidFill>
              <a:latin typeface="+mj-lt"/>
              <a:ea typeface="+mj-ea"/>
              <a:cs typeface="+mj-cs"/>
            </a:endParaRPr>
          </a:p>
        </p:txBody>
      </p:sp>
      <p:pic>
        <p:nvPicPr>
          <p:cNvPr id="4" name="Marcador de contenido 3">
            <a:extLst>
              <a:ext uri="{FF2B5EF4-FFF2-40B4-BE49-F238E27FC236}">
                <a16:creationId xmlns:a16="http://schemas.microsoft.com/office/drawing/2014/main" id="{0FF31688-4C6E-7F48-83F3-09C9F73AC6DE}"/>
              </a:ext>
            </a:extLst>
          </p:cNvPr>
          <p:cNvPicPr>
            <a:picLocks noGrp="1" noChangeAspect="1"/>
          </p:cNvPicPr>
          <p:nvPr>
            <p:ph idx="1"/>
          </p:nvPr>
        </p:nvPicPr>
        <p:blipFill>
          <a:blip r:embed="rId5"/>
          <a:stretch>
            <a:fillRect/>
          </a:stretch>
        </p:blipFill>
        <p:spPr>
          <a:xfrm>
            <a:off x="4715181" y="1081084"/>
            <a:ext cx="2761637" cy="2211511"/>
          </a:xfrm>
          <a:prstGeom prst="rect">
            <a:avLst/>
          </a:prstGeom>
        </p:spPr>
      </p:pic>
      <p:sp>
        <p:nvSpPr>
          <p:cNvPr id="6" name="Marcador de pie de página 5">
            <a:extLst>
              <a:ext uri="{FF2B5EF4-FFF2-40B4-BE49-F238E27FC236}">
                <a16:creationId xmlns:a16="http://schemas.microsoft.com/office/drawing/2014/main" id="{F49AAC31-07C1-9748-B376-E8FE968769FE}"/>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2136439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0">
            <a:extLst>
              <a:ext uri="{FF2B5EF4-FFF2-40B4-BE49-F238E27FC236}">
                <a16:creationId xmlns:a16="http://schemas.microsoft.com/office/drawing/2014/main" id="{3D99578A-5517-4361-8249-598D1C9FB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4" descr="Marcador rojo sobre un calendario">
            <a:extLst>
              <a:ext uri="{FF2B5EF4-FFF2-40B4-BE49-F238E27FC236}">
                <a16:creationId xmlns:a16="http://schemas.microsoft.com/office/drawing/2014/main" id="{0889F52E-5E61-4B89-B136-D491A516E1B0}"/>
              </a:ext>
            </a:extLst>
          </p:cNvPr>
          <p:cNvPicPr>
            <a:picLocks noChangeAspect="1"/>
          </p:cNvPicPr>
          <p:nvPr/>
        </p:nvPicPr>
        <p:blipFill rotWithShape="1">
          <a:blip r:embed="rId2"/>
          <a:srcRect b="24039"/>
          <a:stretch/>
        </p:blipFill>
        <p:spPr>
          <a:xfrm>
            <a:off x="685800" y="685800"/>
            <a:ext cx="10820400" cy="5486400"/>
          </a:xfrm>
          <a:prstGeom prst="rect">
            <a:avLst/>
          </a:prstGeom>
        </p:spPr>
      </p:pic>
      <p:sp>
        <p:nvSpPr>
          <p:cNvPr id="26" name="Rectangle 22">
            <a:extLst>
              <a:ext uri="{FF2B5EF4-FFF2-40B4-BE49-F238E27FC236}">
                <a16:creationId xmlns:a16="http://schemas.microsoft.com/office/drawing/2014/main" id="{088C0414-4070-42B4-B359-C995754D7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FFC6C05-B2B0-F14B-9ACD-B1A5FC9D1339}"/>
              </a:ext>
            </a:extLst>
          </p:cNvPr>
          <p:cNvSpPr>
            <a:spLocks noGrp="1"/>
          </p:cNvSpPr>
          <p:nvPr>
            <p:ph type="title"/>
          </p:nvPr>
        </p:nvSpPr>
        <p:spPr>
          <a:xfrm>
            <a:off x="2057400" y="1387547"/>
            <a:ext cx="8115300" cy="2216266"/>
          </a:xfrm>
        </p:spPr>
        <p:txBody>
          <a:bodyPr vert="horz" lIns="91440" tIns="45720" rIns="91440" bIns="45720" rtlCol="0" anchor="b">
            <a:normAutofit/>
          </a:bodyPr>
          <a:lstStyle/>
          <a:p>
            <a:pPr algn="ctr"/>
            <a:r>
              <a:rPr lang="en-US" sz="3600" kern="1200" cap="all" spc="300" baseline="0" dirty="0">
                <a:solidFill>
                  <a:schemeClr val="tx2"/>
                </a:solidFill>
                <a:latin typeface="+mj-lt"/>
                <a:ea typeface="+mj-ea"/>
                <a:cs typeface="+mj-cs"/>
              </a:rPr>
              <a:t>¿cuándo empieza?</a:t>
            </a:r>
          </a:p>
        </p:txBody>
      </p:sp>
      <p:sp>
        <p:nvSpPr>
          <p:cNvPr id="3" name="Marcador de contenido 2">
            <a:extLst>
              <a:ext uri="{FF2B5EF4-FFF2-40B4-BE49-F238E27FC236}">
                <a16:creationId xmlns:a16="http://schemas.microsoft.com/office/drawing/2014/main" id="{F872F723-E639-2347-972F-E456415AD430}"/>
              </a:ext>
            </a:extLst>
          </p:cNvPr>
          <p:cNvSpPr>
            <a:spLocks noGrp="1"/>
          </p:cNvSpPr>
          <p:nvPr>
            <p:ph idx="1"/>
          </p:nvPr>
        </p:nvSpPr>
        <p:spPr>
          <a:xfrm>
            <a:off x="2057400" y="3759200"/>
            <a:ext cx="8115300" cy="1727202"/>
          </a:xfrm>
        </p:spPr>
        <p:txBody>
          <a:bodyPr vert="horz" lIns="91440" tIns="45720" rIns="91440" bIns="45720" rtlCol="0">
            <a:normAutofit/>
          </a:bodyPr>
          <a:lstStyle/>
          <a:p>
            <a:pPr marL="0" indent="0" algn="ctr">
              <a:buNone/>
            </a:pPr>
            <a:r>
              <a:rPr lang="en-US" i="1" kern="1200" dirty="0">
                <a:solidFill>
                  <a:schemeClr val="tx2"/>
                </a:solidFill>
                <a:latin typeface="+mj-lt"/>
                <a:ea typeface="+mn-ea"/>
                <a:cs typeface="+mn-cs"/>
              </a:rPr>
              <a:t>6 DE ABRIL</a:t>
            </a:r>
          </a:p>
        </p:txBody>
      </p:sp>
      <p:sp>
        <p:nvSpPr>
          <p:cNvPr id="6" name="Marcador de pie de página 5">
            <a:extLst>
              <a:ext uri="{FF2B5EF4-FFF2-40B4-BE49-F238E27FC236}">
                <a16:creationId xmlns:a16="http://schemas.microsoft.com/office/drawing/2014/main" id="{C6BA5A41-6B7B-DD40-882C-4E8AA4D9B6C6}"/>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85482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E00E3E0-07DA-4A53-8D2F-59983E1449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BD0F893-095E-0947-89C7-1E5C9897A315}"/>
              </a:ext>
            </a:extLst>
          </p:cNvPr>
          <p:cNvSpPr>
            <a:spLocks noGrp="1"/>
          </p:cNvSpPr>
          <p:nvPr>
            <p:ph type="title"/>
          </p:nvPr>
        </p:nvSpPr>
        <p:spPr>
          <a:xfrm>
            <a:off x="685800" y="701040"/>
            <a:ext cx="3390900" cy="5486400"/>
          </a:xfrm>
        </p:spPr>
        <p:txBody>
          <a:bodyPr anchor="ctr">
            <a:normAutofit/>
          </a:bodyPr>
          <a:lstStyle/>
          <a:p>
            <a:pPr algn="ctr"/>
            <a:r>
              <a:rPr lang="es-ES"/>
              <a:t>FECHAS A TENER EN CUENTA:</a:t>
            </a:r>
          </a:p>
        </p:txBody>
      </p:sp>
      <p:graphicFrame>
        <p:nvGraphicFramePr>
          <p:cNvPr id="24" name="Marcador de contenido 2">
            <a:extLst>
              <a:ext uri="{FF2B5EF4-FFF2-40B4-BE49-F238E27FC236}">
                <a16:creationId xmlns:a16="http://schemas.microsoft.com/office/drawing/2014/main" id="{DFC506AB-0EDE-4205-ACBA-593F68947FC3}"/>
              </a:ext>
            </a:extLst>
          </p:cNvPr>
          <p:cNvGraphicFramePr/>
          <p:nvPr>
            <p:extLst>
              <p:ext uri="{D42A27DB-BD31-4B8C-83A1-F6EECF244321}">
                <p14:modId xmlns:p14="http://schemas.microsoft.com/office/powerpoint/2010/main" val="2469223728"/>
              </p:ext>
            </p:extLst>
          </p:nvPr>
        </p:nvGraphicFramePr>
        <p:xfrm>
          <a:off x="5410200" y="701675"/>
          <a:ext cx="60960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a:extLst>
              <a:ext uri="{FF2B5EF4-FFF2-40B4-BE49-F238E27FC236}">
                <a16:creationId xmlns:a16="http://schemas.microsoft.com/office/drawing/2014/main" id="{E28CCB7C-9C30-D74D-A050-719C2FE76083}"/>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34825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D99578A-5517-4361-8249-598D1C9FB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ignos de interrogación de diferentes colores">
            <a:extLst>
              <a:ext uri="{FF2B5EF4-FFF2-40B4-BE49-F238E27FC236}">
                <a16:creationId xmlns:a16="http://schemas.microsoft.com/office/drawing/2014/main" id="{B329BBBC-E330-4AF6-A554-A7BFA6896236}"/>
              </a:ext>
            </a:extLst>
          </p:cNvPr>
          <p:cNvPicPr>
            <a:picLocks noChangeAspect="1"/>
          </p:cNvPicPr>
          <p:nvPr/>
        </p:nvPicPr>
        <p:blipFill rotWithShape="1">
          <a:blip r:embed="rId2"/>
          <a:srcRect b="9859"/>
          <a:stretch/>
        </p:blipFill>
        <p:spPr>
          <a:xfrm>
            <a:off x="685800" y="685800"/>
            <a:ext cx="10820400" cy="5486400"/>
          </a:xfrm>
          <a:prstGeom prst="rect">
            <a:avLst/>
          </a:prstGeom>
        </p:spPr>
      </p:pic>
      <p:sp>
        <p:nvSpPr>
          <p:cNvPr id="24" name="Rectangle 23">
            <a:extLst>
              <a:ext uri="{FF2B5EF4-FFF2-40B4-BE49-F238E27FC236}">
                <a16:creationId xmlns:a16="http://schemas.microsoft.com/office/drawing/2014/main" id="{088C0414-4070-42B4-B359-C995754D7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uadroTexto 1">
            <a:extLst>
              <a:ext uri="{FF2B5EF4-FFF2-40B4-BE49-F238E27FC236}">
                <a16:creationId xmlns:a16="http://schemas.microsoft.com/office/drawing/2014/main" id="{72E24478-B9C0-D844-9F94-26BB066A9412}"/>
              </a:ext>
            </a:extLst>
          </p:cNvPr>
          <p:cNvSpPr txBox="1"/>
          <p:nvPr/>
        </p:nvSpPr>
        <p:spPr>
          <a:xfrm>
            <a:off x="2057400" y="1387547"/>
            <a:ext cx="8115300" cy="2216266"/>
          </a:xfrm>
          <a:prstGeom prst="rect">
            <a:avLst/>
          </a:prstGeom>
        </p:spPr>
        <p:txBody>
          <a:bodyPr vert="horz" lIns="91440" tIns="45720" rIns="91440" bIns="45720" rtlCol="0" anchor="b">
            <a:normAutofit/>
          </a:bodyPr>
          <a:lstStyle/>
          <a:p>
            <a:pPr algn="ctr">
              <a:lnSpc>
                <a:spcPct val="90000"/>
              </a:lnSpc>
              <a:spcBef>
                <a:spcPct val="0"/>
              </a:spcBef>
              <a:spcAft>
                <a:spcPts val="600"/>
              </a:spcAft>
              <a:buSzPct val="70000"/>
            </a:pPr>
            <a:r>
              <a:rPr lang="en-US" sz="3600" kern="1200" cap="all" spc="300" baseline="0" dirty="0">
                <a:solidFill>
                  <a:schemeClr val="tx2"/>
                </a:solidFill>
                <a:latin typeface="+mj-lt"/>
                <a:ea typeface="+mj-ea"/>
                <a:cs typeface="+mj-cs"/>
              </a:rPr>
              <a:t>PREGUNTAS FRECUENTES…</a:t>
            </a:r>
          </a:p>
        </p:txBody>
      </p:sp>
      <p:sp>
        <p:nvSpPr>
          <p:cNvPr id="6" name="Marcador de pie de página 5">
            <a:extLst>
              <a:ext uri="{FF2B5EF4-FFF2-40B4-BE49-F238E27FC236}">
                <a16:creationId xmlns:a16="http://schemas.microsoft.com/office/drawing/2014/main" id="{A002F3AF-13E8-7042-B270-B49F46002347}"/>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3782025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1">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3">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5">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1CA9E0E-9408-FE40-9DFC-C97607F770E9}"/>
              </a:ext>
            </a:extLst>
          </p:cNvPr>
          <p:cNvSpPr>
            <a:spLocks noGrp="1"/>
          </p:cNvSpPr>
          <p:nvPr>
            <p:ph type="title"/>
          </p:nvPr>
        </p:nvSpPr>
        <p:spPr>
          <a:xfrm>
            <a:off x="1371600" y="1020728"/>
            <a:ext cx="9486900" cy="996061"/>
          </a:xfrm>
        </p:spPr>
        <p:txBody>
          <a:bodyPr anchor="b">
            <a:normAutofit fontScale="90000"/>
          </a:bodyPr>
          <a:lstStyle/>
          <a:p>
            <a:pPr algn="ctr"/>
            <a:r>
              <a:rPr lang="es-ES" sz="2400" b="1" dirty="0"/>
              <a:t>¿Quiénes DEBEN PRESENTAR LA DECLARACIÓN DE LA RENTA?</a:t>
            </a:r>
            <a:br>
              <a:rPr lang="es-ES" sz="2000" dirty="0"/>
            </a:br>
            <a:endParaRPr lang="es-ES" sz="2000" dirty="0"/>
          </a:p>
        </p:txBody>
      </p:sp>
      <p:sp>
        <p:nvSpPr>
          <p:cNvPr id="33" name="Marcador de contenido 2">
            <a:extLst>
              <a:ext uri="{FF2B5EF4-FFF2-40B4-BE49-F238E27FC236}">
                <a16:creationId xmlns:a16="http://schemas.microsoft.com/office/drawing/2014/main" id="{CC74CAD3-95C0-154E-A58A-0593AF0915F5}"/>
              </a:ext>
            </a:extLst>
          </p:cNvPr>
          <p:cNvSpPr>
            <a:spLocks noGrp="1"/>
          </p:cNvSpPr>
          <p:nvPr>
            <p:ph idx="1"/>
          </p:nvPr>
        </p:nvSpPr>
        <p:spPr>
          <a:xfrm>
            <a:off x="1371600" y="2200940"/>
            <a:ext cx="9486901" cy="3577854"/>
          </a:xfrm>
        </p:spPr>
        <p:txBody>
          <a:bodyPr>
            <a:normAutofit/>
          </a:bodyPr>
          <a:lstStyle/>
          <a:p>
            <a:pPr>
              <a:lnSpc>
                <a:spcPct val="90000"/>
              </a:lnSpc>
            </a:pPr>
            <a:r>
              <a:rPr lang="es-ES" sz="1700" dirty="0"/>
              <a:t>Los trabajadores por cuenta ajena que hayan percibido un sueldo superior a los 22.000 euros durante el año 2021. </a:t>
            </a:r>
          </a:p>
          <a:p>
            <a:pPr>
              <a:lnSpc>
                <a:spcPct val="90000"/>
              </a:lnSpc>
            </a:pPr>
            <a:r>
              <a:rPr lang="es-ES" sz="1700" dirty="0"/>
              <a:t>Aquellas personas que han sumado más de 14.000 euros en 2021 de varios pagadores. </a:t>
            </a:r>
          </a:p>
          <a:p>
            <a:pPr>
              <a:lnSpc>
                <a:spcPct val="90000"/>
              </a:lnSpc>
            </a:pPr>
            <a:r>
              <a:rPr lang="es-ES" sz="1700" dirty="0"/>
              <a:t>Si eres trabajador autónomo.</a:t>
            </a:r>
          </a:p>
          <a:p>
            <a:pPr>
              <a:lnSpc>
                <a:spcPct val="90000"/>
              </a:lnSpc>
            </a:pPr>
            <a:r>
              <a:rPr lang="es-ES" sz="1700" dirty="0"/>
              <a:t>Las ayudas y subvenciones recibidas que no estén explícitamente calificadas exentas de tributación.</a:t>
            </a:r>
          </a:p>
          <a:p>
            <a:pPr>
              <a:lnSpc>
                <a:spcPct val="90000"/>
              </a:lnSpc>
            </a:pPr>
            <a:r>
              <a:rPr lang="es-ES" sz="1700" dirty="0"/>
              <a:t>Las personas que obtengan ingresos patrimoniales o de rendimiento de capital mobiliario de más de 1.600 euros al año. </a:t>
            </a:r>
          </a:p>
          <a:p>
            <a:pPr>
              <a:lnSpc>
                <a:spcPct val="90000"/>
              </a:lnSpc>
            </a:pPr>
            <a:r>
              <a:rPr lang="es-ES" sz="1700" dirty="0"/>
              <a:t>Quienes hayan percibido como mínimo 1.000 euros brutos en 2021 de rentas mobiliarias imputadas, rendimientos de letras del tesoro, subvenciones relacionadas con la adquisición de viviendas de protección oficial o de precio tasado, y/u otras ganancias patrimoniales derivadas de ayudas públicas.</a:t>
            </a:r>
          </a:p>
          <a:p>
            <a:pPr marL="0" indent="0">
              <a:lnSpc>
                <a:spcPct val="90000"/>
              </a:lnSpc>
              <a:buNone/>
            </a:pPr>
            <a:endParaRPr lang="es-ES" sz="1700" u="sng" dirty="0"/>
          </a:p>
        </p:txBody>
      </p:sp>
      <p:sp>
        <p:nvSpPr>
          <p:cNvPr id="5" name="Marcador de pie de página 4">
            <a:extLst>
              <a:ext uri="{FF2B5EF4-FFF2-40B4-BE49-F238E27FC236}">
                <a16:creationId xmlns:a16="http://schemas.microsoft.com/office/drawing/2014/main" id="{8091FA34-9886-7B4F-BF64-4CEF971FDF09}"/>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1571056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E34A177-A70C-D74B-8817-CF678BDF42A6}"/>
              </a:ext>
            </a:extLst>
          </p:cNvPr>
          <p:cNvSpPr>
            <a:spLocks noGrp="1"/>
          </p:cNvSpPr>
          <p:nvPr>
            <p:ph type="title"/>
          </p:nvPr>
        </p:nvSpPr>
        <p:spPr>
          <a:xfrm>
            <a:off x="1371600" y="1020728"/>
            <a:ext cx="9486900" cy="996061"/>
          </a:xfrm>
        </p:spPr>
        <p:txBody>
          <a:bodyPr anchor="b">
            <a:normAutofit/>
          </a:bodyPr>
          <a:lstStyle/>
          <a:p>
            <a:pPr algn="ctr"/>
            <a:r>
              <a:rPr lang="es-ES" sz="2400" dirty="0"/>
              <a:t>¿</a:t>
            </a:r>
            <a:r>
              <a:rPr lang="es-ES" sz="2200" b="1" dirty="0"/>
              <a:t>CÓMO AFECTARA EL BONO DE AYUDA AL ALQUILER DE 250 EUROS EN TU DECLARACIÓN DE LA RENTA? </a:t>
            </a:r>
          </a:p>
        </p:txBody>
      </p:sp>
      <p:sp>
        <p:nvSpPr>
          <p:cNvPr id="3" name="Marcador de contenido 2">
            <a:extLst>
              <a:ext uri="{FF2B5EF4-FFF2-40B4-BE49-F238E27FC236}">
                <a16:creationId xmlns:a16="http://schemas.microsoft.com/office/drawing/2014/main" id="{D5853300-1E66-7746-8727-31245EC06FAA}"/>
              </a:ext>
            </a:extLst>
          </p:cNvPr>
          <p:cNvSpPr>
            <a:spLocks noGrp="1"/>
          </p:cNvSpPr>
          <p:nvPr>
            <p:ph idx="1"/>
          </p:nvPr>
        </p:nvSpPr>
        <p:spPr>
          <a:xfrm>
            <a:off x="1371600" y="2200940"/>
            <a:ext cx="9486901" cy="3577854"/>
          </a:xfrm>
        </p:spPr>
        <p:txBody>
          <a:bodyPr>
            <a:normAutofit/>
          </a:bodyPr>
          <a:lstStyle/>
          <a:p>
            <a:pPr marL="0" indent="0">
              <a:lnSpc>
                <a:spcPct val="150000"/>
              </a:lnSpc>
              <a:buNone/>
            </a:pPr>
            <a:r>
              <a:rPr lang="es-ES" dirty="0"/>
              <a:t>Lo primero que hay que tener en cuenta es que esta ayuda será retroactiva desde el mes de enero de este 2022, </a:t>
            </a:r>
            <a:r>
              <a:rPr lang="es-ES" b="1" dirty="0"/>
              <a:t>por lo que no afectará a la declaración de este año, correspondiente al ejercicio económico de 2021.</a:t>
            </a:r>
            <a:r>
              <a:rPr lang="es-ES" dirty="0"/>
              <a:t> Por tanto, las personas que reciban esta ayuda mensual sí tendrán que declararla en la declaración del ejercicio de 2022, que será a partir del mes de abril del año 2023</a:t>
            </a:r>
          </a:p>
        </p:txBody>
      </p:sp>
      <p:sp>
        <p:nvSpPr>
          <p:cNvPr id="6" name="Marcador de pie de página 5">
            <a:extLst>
              <a:ext uri="{FF2B5EF4-FFF2-40B4-BE49-F238E27FC236}">
                <a16:creationId xmlns:a16="http://schemas.microsoft.com/office/drawing/2014/main" id="{EACEC387-3C63-3B4E-933E-8C0CA522D0EC}"/>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1270501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5B740C-B352-7E49-B974-D601657C628C}"/>
              </a:ext>
            </a:extLst>
          </p:cNvPr>
          <p:cNvSpPr>
            <a:spLocks noGrp="1"/>
          </p:cNvSpPr>
          <p:nvPr>
            <p:ph type="title"/>
          </p:nvPr>
        </p:nvSpPr>
        <p:spPr/>
        <p:txBody>
          <a:bodyPr>
            <a:normAutofit fontScale="90000"/>
          </a:bodyPr>
          <a:lstStyle/>
          <a:p>
            <a:r>
              <a:rPr lang="es-ES" dirty="0"/>
              <a:t>¿QUÉ OCURRE SI EL ARRENDATARIO ME HA PAGADO UNA CANTIDAD INFERIOR A LA ACORDADA?</a:t>
            </a:r>
            <a:br>
              <a:rPr lang="es-ES" dirty="0"/>
            </a:br>
            <a:endParaRPr lang="es-ES" dirty="0"/>
          </a:p>
        </p:txBody>
      </p:sp>
      <p:sp>
        <p:nvSpPr>
          <p:cNvPr id="3" name="Marcador de contenido 2">
            <a:extLst>
              <a:ext uri="{FF2B5EF4-FFF2-40B4-BE49-F238E27FC236}">
                <a16:creationId xmlns:a16="http://schemas.microsoft.com/office/drawing/2014/main" id="{C19EF234-00AB-3C4A-8487-7E4DE5FCB6AA}"/>
              </a:ext>
            </a:extLst>
          </p:cNvPr>
          <p:cNvSpPr>
            <a:spLocks noGrp="1"/>
          </p:cNvSpPr>
          <p:nvPr>
            <p:ph idx="1"/>
          </p:nvPr>
        </p:nvSpPr>
        <p:spPr/>
        <p:txBody>
          <a:bodyPr/>
          <a:lstStyle/>
          <a:p>
            <a:pPr marL="0" indent="0" algn="just">
              <a:buNone/>
            </a:pPr>
            <a:r>
              <a:rPr lang="es-ES" dirty="0"/>
              <a:t>Los rendimientos de capital inmobiliario se incluye una casilla para que los arrendadores distintos de los grandes tenedores puedan consignar como gasto deducible la cuantía de la rebaja en la renta arrendaticia que voluntariamente hubieran acordado a partir de 14 de marzo de 2020, correspondientes a las mensualidades devengadas en los meses de enero, febrero y marzo de 2021, </a:t>
            </a:r>
            <a:r>
              <a:rPr lang="es-ES" b="1" dirty="0"/>
              <a:t>cuando se trate de alquileres de locales </a:t>
            </a:r>
            <a:r>
              <a:rPr lang="es-ES" dirty="0"/>
              <a:t>a determinados empresarios y siempre que se cumplan los requisitos exigidos por la norma.</a:t>
            </a:r>
          </a:p>
        </p:txBody>
      </p:sp>
      <p:sp>
        <p:nvSpPr>
          <p:cNvPr id="4" name="Marcador de pie de página 3">
            <a:extLst>
              <a:ext uri="{FF2B5EF4-FFF2-40B4-BE49-F238E27FC236}">
                <a16:creationId xmlns:a16="http://schemas.microsoft.com/office/drawing/2014/main" id="{A7C0DFB0-3D70-B744-9244-6D02334D9EBC}"/>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1071108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7C2AAD8-E1C6-734F-82B9-65EC68C93615}"/>
              </a:ext>
            </a:extLst>
          </p:cNvPr>
          <p:cNvSpPr>
            <a:spLocks noGrp="1"/>
          </p:cNvSpPr>
          <p:nvPr>
            <p:ph type="title"/>
          </p:nvPr>
        </p:nvSpPr>
        <p:spPr>
          <a:xfrm>
            <a:off x="1371600" y="1020728"/>
            <a:ext cx="9486900" cy="996061"/>
          </a:xfrm>
        </p:spPr>
        <p:txBody>
          <a:bodyPr anchor="b">
            <a:normAutofit fontScale="90000"/>
          </a:bodyPr>
          <a:lstStyle/>
          <a:p>
            <a:pPr algn="ctr"/>
            <a:r>
              <a:rPr lang="es-ES" sz="2800" b="1" dirty="0"/>
              <a:t>¿Cómo afectaran las ayudas recibidas por covid-19 a tu declaración de la renta?</a:t>
            </a:r>
          </a:p>
        </p:txBody>
      </p:sp>
      <p:sp>
        <p:nvSpPr>
          <p:cNvPr id="3" name="Marcador de contenido 2">
            <a:extLst>
              <a:ext uri="{FF2B5EF4-FFF2-40B4-BE49-F238E27FC236}">
                <a16:creationId xmlns:a16="http://schemas.microsoft.com/office/drawing/2014/main" id="{7E328056-CDB8-2146-8B4A-CEB9724FE7C2}"/>
              </a:ext>
            </a:extLst>
          </p:cNvPr>
          <p:cNvSpPr>
            <a:spLocks noGrp="1"/>
          </p:cNvSpPr>
          <p:nvPr>
            <p:ph idx="1"/>
          </p:nvPr>
        </p:nvSpPr>
        <p:spPr>
          <a:xfrm>
            <a:off x="1371600" y="2200940"/>
            <a:ext cx="9486901" cy="3577854"/>
          </a:xfrm>
        </p:spPr>
        <p:txBody>
          <a:bodyPr>
            <a:normAutofit fontScale="92500" lnSpcReduction="10000"/>
          </a:bodyPr>
          <a:lstStyle/>
          <a:p>
            <a:pPr marL="0" indent="0">
              <a:lnSpc>
                <a:spcPct val="150000"/>
              </a:lnSpc>
              <a:buNone/>
            </a:pPr>
            <a:endParaRPr lang="es-ES" sz="2200" dirty="0"/>
          </a:p>
          <a:p>
            <a:pPr marL="0" indent="0">
              <a:lnSpc>
                <a:spcPct val="150000"/>
              </a:lnSpc>
              <a:buNone/>
            </a:pPr>
            <a:r>
              <a:rPr lang="es-ES" sz="2200" b="1" dirty="0"/>
              <a:t>LAS AYUDAS POR COVID – 19 NO ESTAN EXENTAS DE TRIBUTAR</a:t>
            </a:r>
            <a:endParaRPr lang="es-ES" sz="2200" dirty="0"/>
          </a:p>
          <a:p>
            <a:pPr>
              <a:lnSpc>
                <a:spcPct val="150000"/>
              </a:lnSpc>
              <a:buFont typeface="Wingdings" pitchFamily="2" charset="2"/>
              <a:buChar char="à"/>
            </a:pPr>
            <a:r>
              <a:rPr lang="es-ES" sz="2200" dirty="0">
                <a:sym typeface="Wingdings" pitchFamily="2" charset="2"/>
              </a:rPr>
              <a:t>Se pueden considerar una ganancia patrimonial.</a:t>
            </a:r>
          </a:p>
          <a:p>
            <a:pPr>
              <a:lnSpc>
                <a:spcPct val="150000"/>
              </a:lnSpc>
              <a:buFont typeface="Wingdings" pitchFamily="2" charset="2"/>
              <a:buChar char="à"/>
            </a:pPr>
            <a:r>
              <a:rPr lang="es-ES" sz="2200" dirty="0">
                <a:sym typeface="Wingdings" pitchFamily="2" charset="2"/>
              </a:rPr>
              <a:t>Se integren dentro de los rendimientos de trabajo, al igual que se suman las subvenciones escolares o los cheques guardería.</a:t>
            </a:r>
          </a:p>
          <a:p>
            <a:pPr>
              <a:lnSpc>
                <a:spcPct val="150000"/>
              </a:lnSpc>
              <a:buFont typeface="Wingdings" pitchFamily="2" charset="2"/>
              <a:buChar char="à"/>
            </a:pPr>
            <a:r>
              <a:rPr lang="es-ES" sz="2200" dirty="0">
                <a:sym typeface="Wingdings" pitchFamily="2" charset="2"/>
              </a:rPr>
              <a:t>Autónomos: se consideran como un ingreso más de la actividad, no como una ganancia patrimonial.</a:t>
            </a:r>
          </a:p>
        </p:txBody>
      </p:sp>
      <p:sp>
        <p:nvSpPr>
          <p:cNvPr id="6" name="Marcador de pie de página 5">
            <a:extLst>
              <a:ext uri="{FF2B5EF4-FFF2-40B4-BE49-F238E27FC236}">
                <a16:creationId xmlns:a16="http://schemas.microsoft.com/office/drawing/2014/main" id="{94A0309E-A446-3740-BF4B-9A56B6DCB0F9}"/>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1164339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3BE947E-2750-224F-BF47-F10F5B7207D3}"/>
              </a:ext>
            </a:extLst>
          </p:cNvPr>
          <p:cNvSpPr>
            <a:spLocks noGrp="1"/>
          </p:cNvSpPr>
          <p:nvPr>
            <p:ph type="title"/>
          </p:nvPr>
        </p:nvSpPr>
        <p:spPr>
          <a:xfrm>
            <a:off x="1371600" y="1020728"/>
            <a:ext cx="9486900" cy="996061"/>
          </a:xfrm>
        </p:spPr>
        <p:txBody>
          <a:bodyPr anchor="b">
            <a:normAutofit fontScale="90000"/>
          </a:bodyPr>
          <a:lstStyle/>
          <a:p>
            <a:pPr algn="ctr"/>
            <a:r>
              <a:rPr lang="es-ES" sz="2200" b="1" dirty="0"/>
              <a:t>¿QUÉ PASA SI NO TRIBUTO POR LAS AYUDAS RECIBIDAS?</a:t>
            </a:r>
            <a:br>
              <a:rPr lang="es-ES" sz="2200" dirty="0"/>
            </a:br>
            <a:endParaRPr lang="es-ES" sz="2200" dirty="0"/>
          </a:p>
        </p:txBody>
      </p:sp>
      <p:sp>
        <p:nvSpPr>
          <p:cNvPr id="3" name="Marcador de contenido 2">
            <a:extLst>
              <a:ext uri="{FF2B5EF4-FFF2-40B4-BE49-F238E27FC236}">
                <a16:creationId xmlns:a16="http://schemas.microsoft.com/office/drawing/2014/main" id="{C9504FBF-1E91-204A-93AD-A5804225E3CC}"/>
              </a:ext>
            </a:extLst>
          </p:cNvPr>
          <p:cNvSpPr>
            <a:spLocks noGrp="1"/>
          </p:cNvSpPr>
          <p:nvPr>
            <p:ph idx="1"/>
          </p:nvPr>
        </p:nvSpPr>
        <p:spPr>
          <a:xfrm>
            <a:off x="1371600" y="2200940"/>
            <a:ext cx="9486901" cy="3577854"/>
          </a:xfrm>
        </p:spPr>
        <p:txBody>
          <a:bodyPr>
            <a:normAutofit/>
          </a:bodyPr>
          <a:lstStyle/>
          <a:p>
            <a:pPr marL="0" indent="0" algn="just">
              <a:lnSpc>
                <a:spcPct val="150000"/>
              </a:lnSpc>
              <a:buNone/>
            </a:pPr>
            <a:r>
              <a:rPr lang="es-ES" dirty="0"/>
              <a:t>A menos que la ayuda establezca explícitamente que está exenta, debes tributar por ella. No hacerlo, puede implicar sanciones de Hacienda.</a:t>
            </a:r>
          </a:p>
        </p:txBody>
      </p:sp>
      <p:sp>
        <p:nvSpPr>
          <p:cNvPr id="6" name="Marcador de pie de página 5">
            <a:extLst>
              <a:ext uri="{FF2B5EF4-FFF2-40B4-BE49-F238E27FC236}">
                <a16:creationId xmlns:a16="http://schemas.microsoft.com/office/drawing/2014/main" id="{8B692150-1F93-4940-BF14-604A730C2905}"/>
              </a:ext>
            </a:extLst>
          </p:cNvPr>
          <p:cNvSpPr>
            <a:spLocks noGrp="1"/>
          </p:cNvSpPr>
          <p:nvPr>
            <p:ph type="ftr" sz="quarter" idx="11"/>
          </p:nvPr>
        </p:nvSpPr>
        <p:spPr/>
        <p:txBody>
          <a:bodyPr/>
          <a:lstStyle/>
          <a:p>
            <a:r>
              <a:rPr lang="en-US"/>
              <a:t>www.ortsconsultores.es </a:t>
            </a:r>
          </a:p>
        </p:txBody>
      </p:sp>
    </p:spTree>
    <p:extLst>
      <p:ext uri="{BB962C8B-B14F-4D97-AF65-F5344CB8AC3E}">
        <p14:creationId xmlns:p14="http://schemas.microsoft.com/office/powerpoint/2010/main" val="2895636548"/>
      </p:ext>
    </p:extLst>
  </p:cSld>
  <p:clrMapOvr>
    <a:masterClrMapping/>
  </p:clrMapOvr>
</p:sld>
</file>

<file path=ppt/theme/theme1.xml><?xml version="1.0" encoding="utf-8"?>
<a:theme xmlns:a="http://schemas.openxmlformats.org/drawingml/2006/main" name="ClassicFrameVTI">
  <a:themeElements>
    <a:clrScheme name="AnalogousFromRegularSeedRightStep">
      <a:dk1>
        <a:srgbClr val="000000"/>
      </a:dk1>
      <a:lt1>
        <a:srgbClr val="FFFFFF"/>
      </a:lt1>
      <a:dk2>
        <a:srgbClr val="3A3621"/>
      </a:dk2>
      <a:lt2>
        <a:srgbClr val="E2E5E8"/>
      </a:lt2>
      <a:accent1>
        <a:srgbClr val="E77B29"/>
      </a:accent1>
      <a:accent2>
        <a:srgbClr val="B9A014"/>
      </a:accent2>
      <a:accent3>
        <a:srgbClr val="87AD1F"/>
      </a:accent3>
      <a:accent4>
        <a:srgbClr val="49BA14"/>
      </a:accent4>
      <a:accent5>
        <a:srgbClr val="21BC31"/>
      </a:accent5>
      <a:accent6>
        <a:srgbClr val="14BA6A"/>
      </a:accent6>
      <a:hlink>
        <a:srgbClr val="3F88BF"/>
      </a:hlink>
      <a:folHlink>
        <a:srgbClr val="7F7F7F"/>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631</TotalTime>
  <Words>952</Words>
  <Application>Microsoft Macintosh PowerPoint</Application>
  <PresentationFormat>Panorámica</PresentationFormat>
  <Paragraphs>60</Paragraphs>
  <Slides>14</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Calibri</vt:lpstr>
      <vt:lpstr>Gill Sans MT</vt:lpstr>
      <vt:lpstr>Goudy Old Style</vt:lpstr>
      <vt:lpstr>Wingdings</vt:lpstr>
      <vt:lpstr>ClassicFrameVTI</vt:lpstr>
      <vt:lpstr>NOVEDADES Campaña irpf 2022</vt:lpstr>
      <vt:lpstr>¿cuándo empieza?</vt:lpstr>
      <vt:lpstr>FECHAS A TENER EN CUENTA:</vt:lpstr>
      <vt:lpstr>Presentación de PowerPoint</vt:lpstr>
      <vt:lpstr>¿Quiénes DEBEN PRESENTAR LA DECLARACIÓN DE LA RENTA? </vt:lpstr>
      <vt:lpstr>¿CÓMO AFECTARA EL BONO DE AYUDA AL ALQUILER DE 250 EUROS EN TU DECLARACIÓN DE LA RENTA? </vt:lpstr>
      <vt:lpstr>¿QUÉ OCURRE SI EL ARRENDATARIO ME HA PAGADO UNA CANTIDAD INFERIOR A LA ACORDADA? </vt:lpstr>
      <vt:lpstr>¿Cómo afectaran las ayudas recibidas por covid-19 a tu declaración de la renta?</vt:lpstr>
      <vt:lpstr>¿QUÉ PASA SI NO TRIBUTO POR LAS AYUDAS RECIBIDAS? </vt:lpstr>
      <vt:lpstr>¿CÓMO TE VA A AFECTAR LA DEDUCCIÓN POR MATERNIDAD O PATERNIDAD EN CASO DE ERTE?</vt:lpstr>
      <vt:lpstr>¿Cómo se declaran los rendimientos recibidos por el SEPE? </vt:lpstr>
      <vt:lpstr>LOS AFECTADOS DEL VOLVAN DE LA Palma ¿Se deben declarar las ayudas recibidas?</vt:lpstr>
      <vt:lpstr>ALGUNAS NOVEDADES…</vt:lpstr>
      <vt:lpstr>Teléfono: 900 902 706 | mail: info@ortsconsultores.es | www.ortsconsultores.es |  ¿RESERVAMOS UNA REUNIÓN? https://calendly.com/ortsconsultores/60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NOVEDADES CAMPAÑA IRPF 2022</dc:title>
  <dc:creator>ireneegea00@gmail.com</dc:creator>
  <cp:lastModifiedBy>ireneegea00@gmail.com</cp:lastModifiedBy>
  <cp:revision>7</cp:revision>
  <dcterms:created xsi:type="dcterms:W3CDTF">2022-02-10T12:19:20Z</dcterms:created>
  <dcterms:modified xsi:type="dcterms:W3CDTF">2022-04-06T10:10:34Z</dcterms:modified>
</cp:coreProperties>
</file>